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2CB65FB-4190-4359-9737-4C56D896AA50}" type="datetimeFigureOut">
              <a:rPr lang="bg-BG" smtClean="0"/>
              <a:t>29.5.2019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CF0D575-F1D6-41A8-BE0A-F94646D981E5}" type="slidenum">
              <a:rPr lang="bg-BG" smtClean="0"/>
              <a:t>‹#›</a:t>
            </a:fld>
            <a:endParaRPr lang="bg-BG"/>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B65FB-4190-4359-9737-4C56D896AA50}" type="datetimeFigureOut">
              <a:rPr lang="bg-BG" smtClean="0"/>
              <a:t>29.5.2019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B65FB-4190-4359-9737-4C56D896AA50}" type="datetimeFigureOut">
              <a:rPr lang="bg-BG" smtClean="0"/>
              <a:t>29.5.2019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2CB65FB-4190-4359-9737-4C56D896AA50}" type="datetimeFigureOut">
              <a:rPr lang="bg-BG" smtClean="0"/>
              <a:t>29.5.2019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CF0D575-F1D6-41A8-BE0A-F94646D981E5}" type="slidenum">
              <a:rPr lang="bg-BG" smtClean="0"/>
              <a:t>‹#›</a:t>
            </a:fld>
            <a:endParaRPr lang="bg-BG"/>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B65FB-4190-4359-9737-4C56D896AA50}" type="datetimeFigureOut">
              <a:rPr lang="bg-BG" smtClean="0"/>
              <a:t>29.5.2019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2CB65FB-4190-4359-9737-4C56D896AA50}" type="datetimeFigureOut">
              <a:rPr lang="bg-BG" smtClean="0"/>
              <a:t>29.5.2019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2CB65FB-4190-4359-9737-4C56D896AA50}" type="datetimeFigureOut">
              <a:rPr lang="bg-BG" smtClean="0"/>
              <a:t>29.5.2019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CB65FB-4190-4359-9737-4C56D896AA50}" type="datetimeFigureOut">
              <a:rPr lang="bg-BG" smtClean="0"/>
              <a:t>29.5.2019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B65FB-4190-4359-9737-4C56D896AA50}" type="datetimeFigureOut">
              <a:rPr lang="bg-BG" smtClean="0"/>
              <a:t>29.5.2019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B65FB-4190-4359-9737-4C56D896AA50}" type="datetimeFigureOut">
              <a:rPr lang="bg-BG" smtClean="0"/>
              <a:t>29.5.2019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B65FB-4190-4359-9737-4C56D896AA50}" type="datetimeFigureOut">
              <a:rPr lang="bg-BG" smtClean="0"/>
              <a:t>29.5.2019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FCF0D575-F1D6-41A8-BE0A-F94646D981E5}"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2CB65FB-4190-4359-9737-4C56D896AA50}" type="datetimeFigureOut">
              <a:rPr lang="bg-BG" smtClean="0"/>
              <a:t>29.5.2019 г.</a:t>
            </a:fld>
            <a:endParaRPr lang="bg-BG"/>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bg-BG"/>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CF0D575-F1D6-41A8-BE0A-F94646D981E5}" type="slidenum">
              <a:rPr lang="bg-BG" smtClean="0"/>
              <a:t>‹#›</a:t>
            </a:fld>
            <a:endParaRPr lang="bg-BG"/>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3581400"/>
            <a:ext cx="5114778" cy="3013336"/>
          </a:xfrm>
        </p:spPr>
        <p:txBody>
          <a:bodyPr>
            <a:normAutofit fontScale="55000" lnSpcReduction="20000"/>
          </a:bodyPr>
          <a:lstStyle/>
          <a:p>
            <a:pPr algn="ctr"/>
            <a:endParaRPr lang="bg-BG" sz="2800" b="1" dirty="0" smtClean="0">
              <a:latin typeface="Century" panose="02040604050505020304" pitchFamily="18" charset="0"/>
            </a:endParaRPr>
          </a:p>
          <a:p>
            <a:pPr algn="ctr"/>
            <a:r>
              <a:rPr lang="en-US" sz="2800" b="1" dirty="0" smtClean="0">
                <a:latin typeface="Century" panose="02040604050505020304" pitchFamily="18" charset="0"/>
              </a:rPr>
              <a:t>SOFIA BAR ASSOCIATION</a:t>
            </a:r>
            <a:endParaRPr lang="bg-BG" sz="2800" b="1" dirty="0" smtClean="0">
              <a:latin typeface="Century" panose="02040604050505020304" pitchFamily="18" charset="0"/>
            </a:endParaRPr>
          </a:p>
          <a:p>
            <a:pPr algn="ctr"/>
            <a:endParaRPr lang="en-US" sz="2000" b="1" dirty="0" smtClean="0">
              <a:latin typeface="Century" panose="02040604050505020304" pitchFamily="18" charset="0"/>
            </a:endParaRPr>
          </a:p>
          <a:p>
            <a:pPr algn="ctr"/>
            <a:r>
              <a:rPr lang="en-US" sz="4000" b="1" dirty="0" smtClean="0">
                <a:solidFill>
                  <a:schemeClr val="tx2">
                    <a:lumMod val="60000"/>
                    <a:lumOff val="40000"/>
                  </a:schemeClr>
                </a:solidFill>
                <a:latin typeface="Century" panose="02040604050505020304" pitchFamily="18" charset="0"/>
              </a:rPr>
              <a:t>ELKA POROMINSKA </a:t>
            </a:r>
          </a:p>
          <a:p>
            <a:pPr algn="ctr"/>
            <a:r>
              <a:rPr lang="en-US" sz="4000" b="1" dirty="0" smtClean="0">
                <a:solidFill>
                  <a:schemeClr val="tx2">
                    <a:lumMod val="60000"/>
                    <a:lumOff val="40000"/>
                  </a:schemeClr>
                </a:solidFill>
                <a:latin typeface="Century" panose="02040604050505020304" pitchFamily="18" charset="0"/>
              </a:rPr>
              <a:t>YORDANKA BEKIRSKA</a:t>
            </a:r>
            <a:endParaRPr lang="bg-BG" sz="4000" b="1" dirty="0" smtClean="0">
              <a:solidFill>
                <a:schemeClr val="tx2">
                  <a:lumMod val="60000"/>
                  <a:lumOff val="40000"/>
                </a:schemeClr>
              </a:solidFill>
              <a:latin typeface="Century" panose="02040604050505020304" pitchFamily="18" charset="0"/>
            </a:endParaRPr>
          </a:p>
          <a:p>
            <a:pPr algn="ctr"/>
            <a:endParaRPr lang="en-US" sz="2000" b="1" dirty="0" smtClean="0">
              <a:latin typeface="Century" panose="02040604050505020304" pitchFamily="18" charset="0"/>
            </a:endParaRPr>
          </a:p>
          <a:p>
            <a:pPr algn="ctr"/>
            <a:r>
              <a:rPr lang="en-US" sz="2600" b="1" dirty="0" smtClean="0">
                <a:latin typeface="Century" panose="02040604050505020304" pitchFamily="18" charset="0"/>
              </a:rPr>
              <a:t>WARSAW, </a:t>
            </a:r>
          </a:p>
          <a:p>
            <a:pPr algn="ctr"/>
            <a:r>
              <a:rPr lang="en-US" sz="2600" b="1" dirty="0" smtClean="0">
                <a:latin typeface="Century" panose="02040604050505020304" pitchFamily="18" charset="0"/>
              </a:rPr>
              <a:t>MODERN BAR  ASSOCIATION CONFERENCE </a:t>
            </a:r>
          </a:p>
          <a:p>
            <a:pPr algn="ctr"/>
            <a:r>
              <a:rPr lang="en-US" sz="2600" b="1" dirty="0" smtClean="0">
                <a:latin typeface="Century" panose="02040604050505020304" pitchFamily="18" charset="0"/>
              </a:rPr>
              <a:t>13 – 14 JUNE 2019 </a:t>
            </a:r>
            <a:endParaRPr lang="bg-BG" sz="2600" b="1" dirty="0">
              <a:latin typeface="Century" panose="02040604050505020304" pitchFamily="18" charset="0"/>
            </a:endParaRPr>
          </a:p>
        </p:txBody>
      </p:sp>
      <p:sp>
        <p:nvSpPr>
          <p:cNvPr id="2" name="Title 1"/>
          <p:cNvSpPr>
            <a:spLocks noGrp="1"/>
          </p:cNvSpPr>
          <p:nvPr>
            <p:ph type="ctrTitle"/>
          </p:nvPr>
        </p:nvSpPr>
        <p:spPr>
          <a:xfrm>
            <a:off x="609600" y="0"/>
            <a:ext cx="7862668" cy="3401568"/>
          </a:xfrm>
        </p:spPr>
        <p:txBody>
          <a:bodyPr>
            <a:normAutofit/>
          </a:bodyPr>
          <a:lstStyle/>
          <a:p>
            <a:pPr algn="ctr"/>
            <a:r>
              <a:rPr lang="en-US" sz="3600" b="1" dirty="0" smtClean="0">
                <a:solidFill>
                  <a:srgbClr val="C00000"/>
                </a:solidFill>
                <a:latin typeface="Century" panose="02040604050505020304" pitchFamily="18" charset="0"/>
              </a:rPr>
              <a:t>DEVELOPING AND STRENGHTENING</a:t>
            </a:r>
            <a:br>
              <a:rPr lang="en-US" sz="3600" b="1" dirty="0" smtClean="0">
                <a:solidFill>
                  <a:srgbClr val="C00000"/>
                </a:solidFill>
                <a:latin typeface="Century" panose="02040604050505020304" pitchFamily="18" charset="0"/>
              </a:rPr>
            </a:br>
            <a:r>
              <a:rPr lang="en-US" sz="3600" b="1" dirty="0" smtClean="0">
                <a:solidFill>
                  <a:srgbClr val="C00000"/>
                </a:solidFill>
                <a:latin typeface="Century" panose="02040604050505020304" pitchFamily="18" charset="0"/>
              </a:rPr>
              <a:t>THE SOCIAL ROLE</a:t>
            </a:r>
            <a:r>
              <a:rPr lang="bg-BG" sz="3600" b="1" dirty="0" smtClean="0">
                <a:solidFill>
                  <a:srgbClr val="C00000"/>
                </a:solidFill>
                <a:latin typeface="Century" panose="02040604050505020304" pitchFamily="18" charset="0"/>
              </a:rPr>
              <a:t> </a:t>
            </a:r>
            <a:r>
              <a:rPr lang="en-US" sz="3600" b="1" dirty="0" smtClean="0">
                <a:solidFill>
                  <a:srgbClr val="C00000"/>
                </a:solidFill>
                <a:latin typeface="Century" panose="02040604050505020304" pitchFamily="18" charset="0"/>
              </a:rPr>
              <a:t>of </a:t>
            </a:r>
            <a:r>
              <a:rPr lang="en-US" sz="3600" b="1" dirty="0">
                <a:solidFill>
                  <a:srgbClr val="C00000"/>
                </a:solidFill>
                <a:latin typeface="Century" panose="02040604050505020304" pitchFamily="18" charset="0"/>
              </a:rPr>
              <a:t>the Modern Bar Association Through Cooperation with Other Legal Entities</a:t>
            </a:r>
            <a:r>
              <a:rPr lang="en-US" sz="3200" b="1" dirty="0" smtClean="0">
                <a:solidFill>
                  <a:srgbClr val="C00000"/>
                </a:solidFill>
                <a:latin typeface="Century" panose="02040604050505020304" pitchFamily="18" charset="0"/>
              </a:rPr>
              <a:t>   </a:t>
            </a:r>
            <a:endParaRPr lang="bg-BG" sz="3200" b="1" dirty="0">
              <a:solidFill>
                <a:srgbClr val="C00000"/>
              </a:solidFill>
              <a:latin typeface="Century" panose="020406040505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3124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78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Century" panose="02040604050505020304" pitchFamily="18" charset="0"/>
              </a:rPr>
              <a:t>Collaboration with other legal </a:t>
            </a:r>
            <a:r>
              <a:rPr lang="en-US" b="1" dirty="0" err="1" smtClean="0">
                <a:solidFill>
                  <a:srgbClr val="C00000"/>
                </a:solidFill>
                <a:latin typeface="Century" panose="02040604050505020304" pitchFamily="18" charset="0"/>
              </a:rPr>
              <a:t>enthities</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Autofit/>
          </a:bodyPr>
          <a:lstStyle/>
          <a:p>
            <a:pPr algn="just"/>
            <a:r>
              <a:rPr lang="en-US" sz="2000" dirty="0">
                <a:solidFill>
                  <a:schemeClr val="tx2">
                    <a:lumMod val="60000"/>
                    <a:lumOff val="40000"/>
                  </a:schemeClr>
                </a:solidFill>
                <a:latin typeface="Century" panose="02040604050505020304" pitchFamily="18" charset="0"/>
              </a:rPr>
              <a:t>"</a:t>
            </a:r>
            <a:r>
              <a:rPr lang="en-US" sz="2000" b="1" dirty="0">
                <a:solidFill>
                  <a:schemeClr val="tx2">
                    <a:lumMod val="60000"/>
                    <a:lumOff val="40000"/>
                  </a:schemeClr>
                </a:solidFill>
                <a:latin typeface="Century" panose="02040604050505020304" pitchFamily="18" charset="0"/>
              </a:rPr>
              <a:t>Ethical rules of the </a:t>
            </a:r>
            <a:r>
              <a:rPr lang="en-US" sz="2000" b="1" dirty="0" smtClean="0">
                <a:solidFill>
                  <a:schemeClr val="tx2">
                    <a:lumMod val="60000"/>
                    <a:lumOff val="40000"/>
                  </a:schemeClr>
                </a:solidFill>
                <a:latin typeface="Century" panose="02040604050505020304" pitchFamily="18" charset="0"/>
              </a:rPr>
              <a:t>professions of </a:t>
            </a:r>
            <a:r>
              <a:rPr lang="en-US" sz="2000" b="1" dirty="0">
                <a:solidFill>
                  <a:schemeClr val="tx2">
                    <a:lumMod val="60000"/>
                    <a:lumOff val="40000"/>
                  </a:schemeClr>
                </a:solidFill>
                <a:latin typeface="Century" panose="02040604050505020304" pitchFamily="18" charset="0"/>
              </a:rPr>
              <a:t>the judge, the lawyer and the prosecutor - a guarantee for a fair trial</a:t>
            </a:r>
            <a:r>
              <a:rPr lang="en-US" sz="2000" dirty="0">
                <a:solidFill>
                  <a:schemeClr val="tx2">
                    <a:lumMod val="60000"/>
                    <a:lumOff val="40000"/>
                  </a:schemeClr>
                </a:solidFill>
                <a:latin typeface="Century" panose="02040604050505020304" pitchFamily="18" charset="0"/>
              </a:rPr>
              <a:t>". </a:t>
            </a:r>
            <a:endParaRPr lang="en-US" sz="2000" dirty="0" smtClean="0">
              <a:solidFill>
                <a:schemeClr val="tx2">
                  <a:lumMod val="60000"/>
                  <a:lumOff val="40000"/>
                </a:schemeClr>
              </a:solidFill>
              <a:latin typeface="Century" panose="02040604050505020304" pitchFamily="18" charset="0"/>
            </a:endParaRPr>
          </a:p>
          <a:p>
            <a:pPr algn="just"/>
            <a:r>
              <a:rPr lang="en-US" sz="2000" dirty="0">
                <a:solidFill>
                  <a:schemeClr val="tx2">
                    <a:lumMod val="60000"/>
                    <a:lumOff val="40000"/>
                  </a:schemeClr>
                </a:solidFill>
                <a:latin typeface="Century" panose="02040604050505020304" pitchFamily="18" charset="0"/>
              </a:rPr>
              <a:t>This type of cooperation strongly supports lawyers in the implementation and protection of their rights and creates uniform standards for the exercise of the profession and indirectly affects the rights of citizens.</a:t>
            </a:r>
            <a:endParaRPr lang="bg-BG" sz="2000" dirty="0">
              <a:solidFill>
                <a:schemeClr val="tx2">
                  <a:lumMod val="60000"/>
                  <a:lumOff val="40000"/>
                </a:schemeClr>
              </a:solidFill>
              <a:latin typeface="Century" panose="02040604050505020304" pitchFamily="18" charset="0"/>
            </a:endParaRPr>
          </a:p>
          <a:p>
            <a:pPr algn="just"/>
            <a:r>
              <a:rPr lang="en-US" sz="2000" dirty="0" smtClean="0">
                <a:solidFill>
                  <a:schemeClr val="tx2">
                    <a:lumMod val="60000"/>
                    <a:lumOff val="40000"/>
                  </a:schemeClr>
                </a:solidFill>
                <a:latin typeface="Century" panose="02040604050505020304" pitchFamily="18" charset="0"/>
              </a:rPr>
              <a:t>The </a:t>
            </a:r>
            <a:r>
              <a:rPr lang="en-US" sz="2000" dirty="0">
                <a:solidFill>
                  <a:schemeClr val="tx2">
                    <a:lumMod val="60000"/>
                    <a:lumOff val="40000"/>
                  </a:schemeClr>
                </a:solidFill>
                <a:latin typeface="Century" panose="02040604050505020304" pitchFamily="18" charset="0"/>
              </a:rPr>
              <a:t>conference was organized by the Sofia Bar Association, the Supreme Bar Council, the International Bar Association with a common legal tradition, with the participation of the Paris Bar Association, the Association of Presidents of the Supreme Courts of the Francophone States and the Francophone Attorneys' Club.</a:t>
            </a:r>
            <a:endParaRPr lang="bg-BG" sz="20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1816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6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solidFill>
                  <a:srgbClr val="C00000"/>
                </a:solidFill>
                <a:latin typeface="Century" panose="02040604050505020304" pitchFamily="18" charset="0"/>
              </a:rPr>
              <a:t>RiGHT</a:t>
            </a:r>
            <a:r>
              <a:rPr lang="en-US" sz="3600" b="1" dirty="0" smtClean="0">
                <a:solidFill>
                  <a:srgbClr val="C00000"/>
                </a:solidFill>
                <a:latin typeface="Century" panose="02040604050505020304" pitchFamily="18" charset="0"/>
              </a:rPr>
              <a:t> OF CONSTITUTIONAL COMPLAINT</a:t>
            </a:r>
            <a:endParaRPr lang="bg-BG" sz="3600"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Autofit/>
          </a:bodyPr>
          <a:lstStyle/>
          <a:p>
            <a:pPr algn="just"/>
            <a:r>
              <a:rPr lang="en-US" sz="2200" dirty="0">
                <a:solidFill>
                  <a:schemeClr val="tx2">
                    <a:lumMod val="60000"/>
                    <a:lumOff val="40000"/>
                  </a:schemeClr>
                </a:solidFill>
                <a:latin typeface="Century" panose="02040604050505020304" pitchFamily="18" charset="0"/>
              </a:rPr>
              <a:t>Supreme Bar Council as a representative of the Bulgarian Bar Association to be able to file </a:t>
            </a:r>
            <a:r>
              <a:rPr lang="en-US" sz="2200" b="1" i="1" dirty="0">
                <a:solidFill>
                  <a:schemeClr val="tx2">
                    <a:lumMod val="60000"/>
                    <a:lumOff val="40000"/>
                  </a:schemeClr>
                </a:solidFill>
                <a:latin typeface="Century" panose="02040604050505020304" pitchFamily="18" charset="0"/>
              </a:rPr>
              <a:t>constitutional complaints</a:t>
            </a:r>
            <a:r>
              <a:rPr lang="en-US" sz="2200" dirty="0">
                <a:solidFill>
                  <a:schemeClr val="tx2">
                    <a:lumMod val="60000"/>
                    <a:lumOff val="40000"/>
                  </a:schemeClr>
                </a:solidFill>
                <a:latin typeface="Century" panose="02040604050505020304" pitchFamily="18" charset="0"/>
              </a:rPr>
              <a:t> about the unconstitutionality of laws that affect the rights and freedoms of the citizens. (Article 150 of the Constitution, the Official State Gazette- issue 100/2015). The Supreme Bar Council may be </a:t>
            </a:r>
            <a:r>
              <a:rPr lang="bg-BG" sz="2200" dirty="0">
                <a:solidFill>
                  <a:schemeClr val="tx2">
                    <a:lumMod val="60000"/>
                    <a:lumOff val="40000"/>
                  </a:schemeClr>
                </a:solidFill>
                <a:latin typeface="Century" panose="02040604050505020304" pitchFamily="18" charset="0"/>
              </a:rPr>
              <a:t>alerted </a:t>
            </a:r>
            <a:r>
              <a:rPr lang="en-US" sz="2200" dirty="0">
                <a:solidFill>
                  <a:schemeClr val="tx2">
                    <a:lumMod val="60000"/>
                    <a:lumOff val="40000"/>
                  </a:schemeClr>
                </a:solidFill>
                <a:latin typeface="Century" panose="02040604050505020304" pitchFamily="18" charset="0"/>
              </a:rPr>
              <a:t>by any citizen and, upon judgment and decision of the Supreme Bar Council, a complaint is lodged with The Constitutional Court of the Republic of Bulgaria. This leads to an increase in the social role of the Bar Association and to bringing it closer to the interests of citizens, </a:t>
            </a:r>
            <a:r>
              <a:rPr lang="bg-BG" sz="2200" dirty="0">
                <a:solidFill>
                  <a:schemeClr val="tx2">
                    <a:lumMod val="60000"/>
                    <a:lumOff val="40000"/>
                  </a:schemeClr>
                </a:solidFill>
                <a:latin typeface="Century" panose="02040604050505020304" pitchFamily="18" charset="0"/>
              </a:rPr>
              <a:t>whose rights and freedoms can be protected in a completely new way.</a:t>
            </a:r>
            <a:endParaRPr lang="bg-BG" sz="22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6388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00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Century" panose="02040604050505020304" pitchFamily="18" charset="0"/>
              </a:rPr>
              <a:t>BENEFITS FOR THE INDIVIDUAL LAWYER</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rmAutofit fontScale="92500"/>
          </a:bodyPr>
          <a:lstStyle/>
          <a:p>
            <a:pPr algn="just"/>
            <a:r>
              <a:rPr lang="en-US" sz="3600" dirty="0">
                <a:solidFill>
                  <a:schemeClr val="tx2">
                    <a:lumMod val="60000"/>
                    <a:lumOff val="40000"/>
                  </a:schemeClr>
                </a:solidFill>
                <a:latin typeface="Century" panose="02040604050505020304" pitchFamily="18" charset="0"/>
              </a:rPr>
              <a:t>The joint work between bar associations and other legal entities created by lawyers, as well as scientific institutions, has led to the broadening of the protection of both the interests of the Bar and the individual lawyer, the citizens and society as a </a:t>
            </a:r>
            <a:r>
              <a:rPr lang="en-US" sz="3600" dirty="0" smtClean="0">
                <a:solidFill>
                  <a:schemeClr val="tx2">
                    <a:lumMod val="60000"/>
                    <a:lumOff val="40000"/>
                  </a:schemeClr>
                </a:solidFill>
                <a:latin typeface="Century" panose="02040604050505020304" pitchFamily="18" charset="0"/>
              </a:rPr>
              <a:t>whole.</a:t>
            </a:r>
            <a:endParaRPr lang="bg-BG" sz="36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1816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801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C00000"/>
                </a:solidFill>
                <a:latin typeface="Century" panose="02040604050505020304" pitchFamily="18" charset="0"/>
              </a:rPr>
              <a:t>Elka</a:t>
            </a:r>
            <a:r>
              <a:rPr lang="en-US" b="1" dirty="0" smtClean="0">
                <a:solidFill>
                  <a:srgbClr val="C00000"/>
                </a:solidFill>
                <a:latin typeface="Century" panose="02040604050505020304" pitchFamily="18" charset="0"/>
              </a:rPr>
              <a:t> </a:t>
            </a:r>
            <a:r>
              <a:rPr lang="en-US" b="1" dirty="0" err="1" smtClean="0">
                <a:solidFill>
                  <a:srgbClr val="C00000"/>
                </a:solidFill>
                <a:latin typeface="Century" panose="02040604050505020304" pitchFamily="18" charset="0"/>
              </a:rPr>
              <a:t>porominska</a:t>
            </a:r>
            <a:r>
              <a:rPr lang="en-US" b="1" dirty="0" smtClean="0">
                <a:solidFill>
                  <a:srgbClr val="C00000"/>
                </a:solidFill>
                <a:latin typeface="Century" panose="02040604050505020304" pitchFamily="18" charset="0"/>
              </a:rPr>
              <a:t> </a:t>
            </a:r>
            <a:br>
              <a:rPr lang="en-US" b="1" dirty="0" smtClean="0">
                <a:solidFill>
                  <a:srgbClr val="C00000"/>
                </a:solidFill>
                <a:latin typeface="Century" panose="02040604050505020304" pitchFamily="18" charset="0"/>
              </a:rPr>
            </a:br>
            <a:r>
              <a:rPr lang="en-US" b="1" dirty="0" err="1" smtClean="0">
                <a:solidFill>
                  <a:srgbClr val="C00000"/>
                </a:solidFill>
                <a:latin typeface="Century" panose="02040604050505020304" pitchFamily="18" charset="0"/>
              </a:rPr>
              <a:t>yordanka</a:t>
            </a:r>
            <a:r>
              <a:rPr lang="en-US" b="1" dirty="0" smtClean="0">
                <a:solidFill>
                  <a:srgbClr val="C00000"/>
                </a:solidFill>
                <a:latin typeface="Century" panose="02040604050505020304" pitchFamily="18" charset="0"/>
              </a:rPr>
              <a:t> </a:t>
            </a:r>
            <a:r>
              <a:rPr lang="en-US" b="1" dirty="0" err="1" smtClean="0">
                <a:solidFill>
                  <a:srgbClr val="C00000"/>
                </a:solidFill>
                <a:latin typeface="Century" panose="02040604050505020304" pitchFamily="18" charset="0"/>
              </a:rPr>
              <a:t>bekirska</a:t>
            </a:r>
            <a:r>
              <a:rPr lang="en-US" b="1" dirty="0" smtClean="0">
                <a:latin typeface="Century" panose="02040604050505020304" pitchFamily="18" charset="0"/>
              </a:rPr>
              <a:t/>
            </a:r>
            <a:br>
              <a:rPr lang="en-US" b="1" dirty="0" smtClean="0">
                <a:latin typeface="Century" panose="02040604050505020304" pitchFamily="18" charset="0"/>
              </a:rPr>
            </a:br>
            <a:r>
              <a:rPr lang="en-US" sz="2000" b="1" dirty="0">
                <a:solidFill>
                  <a:schemeClr val="tx2"/>
                </a:solidFill>
                <a:latin typeface="Century" panose="02040604050505020304" pitchFamily="18" charset="0"/>
              </a:rPr>
              <a:t>WARSAW, </a:t>
            </a:r>
            <a:br>
              <a:rPr lang="en-US" sz="2000" b="1" dirty="0">
                <a:solidFill>
                  <a:schemeClr val="tx2"/>
                </a:solidFill>
                <a:latin typeface="Century" panose="02040604050505020304" pitchFamily="18" charset="0"/>
              </a:rPr>
            </a:br>
            <a:r>
              <a:rPr lang="en-US" sz="2000" b="1" dirty="0">
                <a:solidFill>
                  <a:schemeClr val="tx2"/>
                </a:solidFill>
                <a:latin typeface="Century" panose="02040604050505020304" pitchFamily="18" charset="0"/>
              </a:rPr>
              <a:t>MODERN BAR  ASSOCIATION CONFERENCE </a:t>
            </a:r>
            <a:br>
              <a:rPr lang="en-US" sz="2000" b="1" dirty="0">
                <a:solidFill>
                  <a:schemeClr val="tx2"/>
                </a:solidFill>
                <a:latin typeface="Century" panose="02040604050505020304" pitchFamily="18" charset="0"/>
              </a:rPr>
            </a:br>
            <a:r>
              <a:rPr lang="en-US" sz="2000" b="1" dirty="0">
                <a:solidFill>
                  <a:schemeClr val="tx2"/>
                </a:solidFill>
                <a:latin typeface="Century" panose="02040604050505020304" pitchFamily="18" charset="0"/>
              </a:rPr>
              <a:t>13 – 14 JUNE 2019 </a:t>
            </a:r>
            <a:r>
              <a:rPr lang="bg-BG" b="1" dirty="0">
                <a:latin typeface="Century" panose="02040604050505020304" pitchFamily="18" charset="0"/>
              </a:rPr>
              <a:t/>
            </a:r>
            <a:br>
              <a:rPr lang="bg-BG" b="1" dirty="0">
                <a:latin typeface="Century" panose="02040604050505020304" pitchFamily="18" charset="0"/>
              </a:rPr>
            </a:br>
            <a:endParaRPr lang="bg-BG" b="1" dirty="0">
              <a:latin typeface="Century" panose="02040604050505020304" pitchFamily="18" charset="0"/>
            </a:endParaRPr>
          </a:p>
        </p:txBody>
      </p:sp>
      <p:sp>
        <p:nvSpPr>
          <p:cNvPr id="3" name="Text Placeholder 2"/>
          <p:cNvSpPr>
            <a:spLocks noGrp="1"/>
          </p:cNvSpPr>
          <p:nvPr>
            <p:ph type="body" idx="1"/>
          </p:nvPr>
        </p:nvSpPr>
        <p:spPr/>
        <p:txBody>
          <a:bodyPr>
            <a:noAutofit/>
          </a:bodyPr>
          <a:lstStyle/>
          <a:p>
            <a:pPr algn="ctr"/>
            <a:r>
              <a:rPr lang="en-US" sz="4400" b="1" dirty="0" smtClean="0">
                <a:solidFill>
                  <a:srgbClr val="C00000"/>
                </a:solidFill>
                <a:latin typeface="Century" panose="02040604050505020304" pitchFamily="18" charset="0"/>
              </a:rPr>
              <a:t>THANK YOU FOR YOUR ATTENTION! </a:t>
            </a:r>
          </a:p>
          <a:p>
            <a:pPr algn="ctr"/>
            <a:r>
              <a:rPr lang="en-US" sz="4400" b="1" dirty="0" smtClean="0">
                <a:solidFill>
                  <a:schemeClr val="tx2">
                    <a:lumMod val="60000"/>
                    <a:lumOff val="40000"/>
                  </a:schemeClr>
                </a:solidFill>
                <a:latin typeface="Century" panose="02040604050505020304" pitchFamily="18" charset="0"/>
              </a:rPr>
              <a:t>YOUR QUESTIONS ARE WELCOME! </a:t>
            </a:r>
            <a:endParaRPr lang="bg-BG" sz="4400" b="1"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286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6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534400" cy="1203960"/>
          </a:xfrm>
        </p:spPr>
        <p:txBody>
          <a:bodyPr>
            <a:normAutofit/>
          </a:bodyPr>
          <a:lstStyle/>
          <a:p>
            <a:pPr algn="ctr"/>
            <a:r>
              <a:rPr lang="en-US" b="1" dirty="0">
                <a:solidFill>
                  <a:srgbClr val="C00000"/>
                </a:solidFill>
                <a:latin typeface="Century" panose="02040604050505020304" pitchFamily="18" charset="0"/>
              </a:rPr>
              <a:t>Sofia bar </a:t>
            </a:r>
            <a:r>
              <a:rPr lang="en-US" b="1" dirty="0" smtClean="0">
                <a:solidFill>
                  <a:srgbClr val="C00000"/>
                </a:solidFill>
                <a:latin typeface="Century" panose="02040604050505020304" pitchFamily="18" charset="0"/>
              </a:rPr>
              <a:t>association</a:t>
            </a:r>
            <a:br>
              <a:rPr lang="en-US" b="1" dirty="0" smtClean="0">
                <a:solidFill>
                  <a:srgbClr val="C00000"/>
                </a:solidFill>
                <a:latin typeface="Century" panose="02040604050505020304" pitchFamily="18" charset="0"/>
              </a:rPr>
            </a:br>
            <a:r>
              <a:rPr lang="en-US" b="1" dirty="0">
                <a:solidFill>
                  <a:srgbClr val="C00000"/>
                </a:solidFill>
                <a:latin typeface="Century" panose="02040604050505020304" pitchFamily="18" charset="0"/>
              </a:rPr>
              <a:t>120 years of history</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Autofit/>
          </a:bodyPr>
          <a:lstStyle/>
          <a:p>
            <a:r>
              <a:rPr lang="en-US" sz="3200" dirty="0" smtClean="0">
                <a:solidFill>
                  <a:schemeClr val="tx2">
                    <a:lumMod val="60000"/>
                    <a:lumOff val="40000"/>
                  </a:schemeClr>
                </a:solidFill>
                <a:latin typeface="Century" panose="02040604050505020304" pitchFamily="18" charset="0"/>
              </a:rPr>
              <a:t>Established in1897; </a:t>
            </a:r>
          </a:p>
          <a:p>
            <a:r>
              <a:rPr lang="en-US" sz="3200" dirty="0" smtClean="0">
                <a:solidFill>
                  <a:schemeClr val="tx2">
                    <a:lumMod val="60000"/>
                    <a:lumOff val="40000"/>
                  </a:schemeClr>
                </a:solidFill>
                <a:latin typeface="Century" panose="02040604050505020304" pitchFamily="18" charset="0"/>
              </a:rPr>
              <a:t>The first law for lawyers was created on 22</a:t>
            </a:r>
            <a:r>
              <a:rPr lang="en-US" sz="3200" baseline="30000" dirty="0" smtClean="0">
                <a:solidFill>
                  <a:schemeClr val="tx2">
                    <a:lumMod val="60000"/>
                    <a:lumOff val="40000"/>
                  </a:schemeClr>
                </a:solidFill>
                <a:latin typeface="Century" panose="02040604050505020304" pitchFamily="18" charset="0"/>
              </a:rPr>
              <a:t>nd</a:t>
            </a:r>
            <a:r>
              <a:rPr lang="en-US" sz="3200" dirty="0" smtClean="0">
                <a:solidFill>
                  <a:schemeClr val="tx2">
                    <a:lumMod val="60000"/>
                    <a:lumOff val="40000"/>
                  </a:schemeClr>
                </a:solidFill>
                <a:latin typeface="Century" panose="02040604050505020304" pitchFamily="18" charset="0"/>
              </a:rPr>
              <a:t> of November 1888;</a:t>
            </a:r>
          </a:p>
          <a:p>
            <a:r>
              <a:rPr lang="en-US" sz="3200" dirty="0">
                <a:solidFill>
                  <a:schemeClr val="tx2">
                    <a:lumMod val="60000"/>
                    <a:lumOff val="40000"/>
                  </a:schemeClr>
                </a:solidFill>
                <a:latin typeface="Century" panose="02040604050505020304" pitchFamily="18" charset="0"/>
              </a:rPr>
              <a:t>The Sofia Bar Council was established on </a:t>
            </a:r>
            <a:r>
              <a:rPr lang="en-US" sz="3200" dirty="0" smtClean="0">
                <a:solidFill>
                  <a:schemeClr val="tx2">
                    <a:lumMod val="60000"/>
                    <a:lumOff val="40000"/>
                  </a:schemeClr>
                </a:solidFill>
                <a:latin typeface="Century" panose="02040604050505020304" pitchFamily="18" charset="0"/>
              </a:rPr>
              <a:t>11</a:t>
            </a:r>
            <a:r>
              <a:rPr lang="en-US" sz="3200" baseline="30000" dirty="0" smtClean="0">
                <a:solidFill>
                  <a:schemeClr val="tx2">
                    <a:lumMod val="60000"/>
                    <a:lumOff val="40000"/>
                  </a:schemeClr>
                </a:solidFill>
                <a:latin typeface="Century" panose="02040604050505020304" pitchFamily="18" charset="0"/>
              </a:rPr>
              <a:t>th</a:t>
            </a:r>
            <a:r>
              <a:rPr lang="en-US" sz="3200" dirty="0" smtClean="0">
                <a:solidFill>
                  <a:schemeClr val="tx2">
                    <a:lumMod val="60000"/>
                    <a:lumOff val="40000"/>
                  </a:schemeClr>
                </a:solidFill>
                <a:latin typeface="Century" panose="02040604050505020304" pitchFamily="18" charset="0"/>
              </a:rPr>
              <a:t> of </a:t>
            </a:r>
            <a:r>
              <a:rPr lang="en-US" sz="3200" dirty="0">
                <a:solidFill>
                  <a:schemeClr val="tx2">
                    <a:lumMod val="60000"/>
                    <a:lumOff val="40000"/>
                  </a:schemeClr>
                </a:solidFill>
                <a:latin typeface="Century" panose="02040604050505020304" pitchFamily="18" charset="0"/>
              </a:rPr>
              <a:t>October </a:t>
            </a:r>
            <a:r>
              <a:rPr lang="en-US" sz="3200" dirty="0" smtClean="0">
                <a:solidFill>
                  <a:schemeClr val="tx2">
                    <a:lumMod val="60000"/>
                    <a:lumOff val="40000"/>
                  </a:schemeClr>
                </a:solidFill>
                <a:latin typeface="Century" panose="02040604050505020304" pitchFamily="18" charset="0"/>
              </a:rPr>
              <a:t>1889</a:t>
            </a:r>
            <a:r>
              <a:rPr lang="en-US" sz="3200" dirty="0">
                <a:solidFill>
                  <a:schemeClr val="tx2">
                    <a:lumMod val="60000"/>
                    <a:lumOff val="40000"/>
                  </a:schemeClr>
                </a:solidFill>
                <a:latin typeface="Century" panose="02040604050505020304" pitchFamily="18" charset="0"/>
              </a:rPr>
              <a:t>;</a:t>
            </a:r>
            <a:endParaRPr lang="en-US" sz="3200" dirty="0" smtClean="0">
              <a:solidFill>
                <a:schemeClr val="tx2">
                  <a:lumMod val="60000"/>
                  <a:lumOff val="40000"/>
                </a:schemeClr>
              </a:solidFill>
              <a:latin typeface="Century" panose="02040604050505020304" pitchFamily="18" charset="0"/>
            </a:endParaRPr>
          </a:p>
          <a:p>
            <a:r>
              <a:rPr lang="en-US" sz="3200" dirty="0" smtClean="0">
                <a:solidFill>
                  <a:schemeClr val="tx2">
                    <a:lumMod val="60000"/>
                    <a:lumOff val="40000"/>
                  </a:schemeClr>
                </a:solidFill>
                <a:latin typeface="Century" panose="02040604050505020304" pitchFamily="18" charset="0"/>
              </a:rPr>
              <a:t>over </a:t>
            </a:r>
            <a:r>
              <a:rPr lang="en-US" sz="3200" dirty="0">
                <a:solidFill>
                  <a:schemeClr val="tx2">
                    <a:lumMod val="60000"/>
                    <a:lumOff val="40000"/>
                  </a:schemeClr>
                </a:solidFill>
                <a:latin typeface="Century" panose="02040604050505020304" pitchFamily="18" charset="0"/>
              </a:rPr>
              <a:t>6000 lawyers are </a:t>
            </a:r>
            <a:endParaRPr lang="en-US" sz="3200" dirty="0" smtClean="0">
              <a:solidFill>
                <a:schemeClr val="tx2">
                  <a:lumMod val="60000"/>
                  <a:lumOff val="40000"/>
                </a:schemeClr>
              </a:solidFill>
              <a:latin typeface="Century" panose="02040604050505020304" pitchFamily="18" charset="0"/>
            </a:endParaRPr>
          </a:p>
          <a:p>
            <a:pPr marL="0" indent="0">
              <a:buNone/>
            </a:pPr>
            <a:r>
              <a:rPr lang="en-US" sz="3200" dirty="0" smtClean="0">
                <a:solidFill>
                  <a:schemeClr val="tx2">
                    <a:lumMod val="60000"/>
                    <a:lumOff val="40000"/>
                  </a:schemeClr>
                </a:solidFill>
                <a:latin typeface="Century" panose="02040604050505020304" pitchFamily="18" charset="0"/>
              </a:rPr>
              <a:t>members </a:t>
            </a:r>
            <a:r>
              <a:rPr lang="en-US" sz="3200" dirty="0">
                <a:solidFill>
                  <a:schemeClr val="tx2">
                    <a:lumMod val="60000"/>
                    <a:lumOff val="40000"/>
                  </a:schemeClr>
                </a:solidFill>
                <a:latin typeface="Century" panose="02040604050505020304" pitchFamily="18" charset="0"/>
              </a:rPr>
              <a:t>of </a:t>
            </a:r>
            <a:r>
              <a:rPr lang="en-US" sz="3200" dirty="0" smtClean="0">
                <a:solidFill>
                  <a:schemeClr val="tx2">
                    <a:lumMod val="60000"/>
                    <a:lumOff val="40000"/>
                  </a:schemeClr>
                </a:solidFill>
                <a:latin typeface="Century" panose="02040604050505020304" pitchFamily="18" charset="0"/>
              </a:rPr>
              <a:t>Sofia Bar </a:t>
            </a:r>
          </a:p>
          <a:p>
            <a:pPr marL="0" indent="0">
              <a:buNone/>
            </a:pPr>
            <a:r>
              <a:rPr lang="en-US" sz="3200" dirty="0" smtClean="0">
                <a:solidFill>
                  <a:schemeClr val="tx2">
                    <a:lumMod val="60000"/>
                    <a:lumOff val="40000"/>
                  </a:schemeClr>
                </a:solidFill>
                <a:latin typeface="Century" panose="02040604050505020304" pitchFamily="18" charset="0"/>
              </a:rPr>
              <a:t>Association in 2019;</a:t>
            </a:r>
            <a:endParaRPr lang="bg-BG" sz="32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514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83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C00000"/>
                </a:solidFill>
                <a:latin typeface="Century" panose="02040604050505020304" pitchFamily="18" charset="0"/>
              </a:rPr>
              <a:t>Constitution of the Republic of Bulgaria</a:t>
            </a:r>
            <a:endParaRPr lang="bg-BG" b="1" dirty="0">
              <a:solidFill>
                <a:srgbClr val="C00000"/>
              </a:solidFill>
            </a:endParaRPr>
          </a:p>
        </p:txBody>
      </p:sp>
      <p:sp>
        <p:nvSpPr>
          <p:cNvPr id="3" name="Content Placeholder 2"/>
          <p:cNvSpPr>
            <a:spLocks noGrp="1"/>
          </p:cNvSpPr>
          <p:nvPr>
            <p:ph sz="quarter" idx="13"/>
          </p:nvPr>
        </p:nvSpPr>
        <p:spPr/>
        <p:txBody>
          <a:bodyPr>
            <a:noAutofit/>
          </a:bodyPr>
          <a:lstStyle/>
          <a:p>
            <a:pPr marL="0" indent="0">
              <a:buNone/>
            </a:pPr>
            <a:r>
              <a:rPr lang="en-US" sz="2800" dirty="0">
                <a:solidFill>
                  <a:schemeClr val="tx2">
                    <a:lumMod val="60000"/>
                    <a:lumOff val="40000"/>
                  </a:schemeClr>
                </a:solidFill>
                <a:latin typeface="Century" panose="02040604050505020304" pitchFamily="18" charset="0"/>
              </a:rPr>
              <a:t>According to Art. 134 of the Constitution of the Republic of Bulgaria:</a:t>
            </a:r>
            <a:endParaRPr lang="bg-BG" sz="2800" dirty="0">
              <a:solidFill>
                <a:schemeClr val="tx2">
                  <a:lumMod val="60000"/>
                  <a:lumOff val="40000"/>
                </a:schemeClr>
              </a:solidFill>
              <a:latin typeface="Century" panose="02040604050505020304" pitchFamily="18" charset="0"/>
            </a:endParaRPr>
          </a:p>
          <a:p>
            <a:r>
              <a:rPr lang="en-US" sz="2800" dirty="0">
                <a:solidFill>
                  <a:schemeClr val="tx2">
                    <a:lumMod val="60000"/>
                    <a:lumOff val="40000"/>
                  </a:schemeClr>
                </a:solidFill>
                <a:latin typeface="Century" panose="02040604050505020304" pitchFamily="18" charset="0"/>
              </a:rPr>
              <a:t> "para. </a:t>
            </a:r>
            <a:r>
              <a:rPr lang="en-US" sz="2800" dirty="0" smtClean="0">
                <a:solidFill>
                  <a:schemeClr val="tx2">
                    <a:lumMod val="60000"/>
                    <a:lumOff val="40000"/>
                  </a:schemeClr>
                </a:solidFill>
                <a:latin typeface="Century" panose="02040604050505020304" pitchFamily="18" charset="0"/>
              </a:rPr>
              <a:t>1. </a:t>
            </a:r>
            <a:r>
              <a:rPr lang="bg-BG" sz="2800" dirty="0">
                <a:solidFill>
                  <a:schemeClr val="tx2">
                    <a:lumMod val="60000"/>
                    <a:lumOff val="40000"/>
                  </a:schemeClr>
                </a:solidFill>
                <a:latin typeface="Century" panose="02040604050505020304" pitchFamily="18" charset="0"/>
              </a:rPr>
              <a:t>The Bar</a:t>
            </a:r>
            <a:r>
              <a:rPr lang="en-US" sz="2800" dirty="0">
                <a:solidFill>
                  <a:schemeClr val="tx2">
                    <a:lumMod val="60000"/>
                    <a:lumOff val="40000"/>
                  </a:schemeClr>
                </a:solidFill>
                <a:latin typeface="Century" panose="02040604050505020304" pitchFamily="18" charset="0"/>
              </a:rPr>
              <a:t> is free, independent and self-governing. It assists citizens and legal entities in the protection of their rights and legitimate </a:t>
            </a:r>
            <a:r>
              <a:rPr lang="en-US" sz="2800" dirty="0" smtClean="0">
                <a:solidFill>
                  <a:schemeClr val="tx2">
                    <a:lumMod val="60000"/>
                    <a:lumOff val="40000"/>
                  </a:schemeClr>
                </a:solidFill>
                <a:latin typeface="Century" panose="02040604050505020304" pitchFamily="18" charset="0"/>
              </a:rPr>
              <a:t>interests;</a:t>
            </a:r>
            <a:endParaRPr lang="bg-BG" sz="2800" dirty="0">
              <a:solidFill>
                <a:schemeClr val="tx2">
                  <a:lumMod val="60000"/>
                  <a:lumOff val="40000"/>
                </a:schemeClr>
              </a:solidFill>
              <a:latin typeface="Century" panose="02040604050505020304" pitchFamily="18" charset="0"/>
            </a:endParaRPr>
          </a:p>
          <a:p>
            <a:r>
              <a:rPr lang="en-US" sz="2800" dirty="0">
                <a:solidFill>
                  <a:schemeClr val="tx2">
                    <a:lumMod val="60000"/>
                    <a:lumOff val="40000"/>
                  </a:schemeClr>
                </a:solidFill>
                <a:latin typeface="Century" panose="02040604050505020304" pitchFamily="18" charset="0"/>
              </a:rPr>
              <a:t>para. 2. The organization and the order of the activity of the Bar shall be regulated by law. "</a:t>
            </a:r>
            <a:endParaRPr lang="bg-BG" sz="2800" dirty="0">
              <a:solidFill>
                <a:schemeClr val="tx2">
                  <a:lumMod val="60000"/>
                  <a:lumOff val="40000"/>
                </a:schemeClr>
              </a:solidFill>
              <a:latin typeface="Century" panose="02040604050505020304" pitchFamily="18" charset="0"/>
            </a:endParaRPr>
          </a:p>
          <a:p>
            <a:endParaRPr lang="bg-BG" sz="28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2578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71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pPr algn="ctr"/>
            <a:r>
              <a:rPr lang="en-US" b="1" dirty="0" smtClean="0">
                <a:solidFill>
                  <a:srgbClr val="C00000"/>
                </a:solidFill>
                <a:latin typeface="Century" panose="02040604050505020304" pitchFamily="18" charset="0"/>
              </a:rPr>
              <a:t>BULGARIAN BAR ASSOCIATIONS</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Autofit/>
          </a:bodyPr>
          <a:lstStyle/>
          <a:p>
            <a:r>
              <a:rPr lang="bg-BG" sz="3600" dirty="0" smtClean="0">
                <a:solidFill>
                  <a:schemeClr val="tx2">
                    <a:lumMod val="60000"/>
                    <a:lumOff val="40000"/>
                  </a:schemeClr>
                </a:solidFill>
                <a:latin typeface="Century" panose="02040604050505020304" pitchFamily="18" charset="0"/>
              </a:rPr>
              <a:t>Supreme </a:t>
            </a:r>
            <a:r>
              <a:rPr lang="bg-BG" sz="3600" dirty="0">
                <a:solidFill>
                  <a:schemeClr val="tx2">
                    <a:lumMod val="60000"/>
                    <a:lumOff val="40000"/>
                  </a:schemeClr>
                </a:solidFill>
                <a:latin typeface="Century" panose="02040604050505020304" pitchFamily="18" charset="0"/>
              </a:rPr>
              <a:t>Bar </a:t>
            </a:r>
            <a:r>
              <a:rPr lang="bg-BG" sz="3600" dirty="0" smtClean="0">
                <a:solidFill>
                  <a:schemeClr val="tx2">
                    <a:lumMod val="60000"/>
                    <a:lumOff val="40000"/>
                  </a:schemeClr>
                </a:solidFill>
                <a:latin typeface="Century" panose="02040604050505020304" pitchFamily="18" charset="0"/>
              </a:rPr>
              <a:t>Council</a:t>
            </a:r>
            <a:r>
              <a:rPr lang="en-US" sz="3600" dirty="0" smtClean="0">
                <a:solidFill>
                  <a:schemeClr val="tx2">
                    <a:lumMod val="60000"/>
                    <a:lumOff val="40000"/>
                  </a:schemeClr>
                </a:solidFill>
                <a:latin typeface="Century" panose="02040604050505020304" pitchFamily="18" charset="0"/>
              </a:rPr>
              <a:t> </a:t>
            </a:r>
          </a:p>
          <a:p>
            <a:r>
              <a:rPr lang="en-US" sz="3600" dirty="0" smtClean="0">
                <a:solidFill>
                  <a:schemeClr val="tx2">
                    <a:lumMod val="60000"/>
                    <a:lumOff val="40000"/>
                  </a:schemeClr>
                </a:solidFill>
                <a:latin typeface="Century" panose="02040604050505020304" pitchFamily="18" charset="0"/>
              </a:rPr>
              <a:t>Over 14 000 attorneys-of-law in Bulgaria in 2019 </a:t>
            </a:r>
          </a:p>
          <a:p>
            <a:r>
              <a:rPr lang="bg-BG" sz="3600" dirty="0" smtClean="0">
                <a:solidFill>
                  <a:schemeClr val="tx2">
                    <a:lumMod val="60000"/>
                    <a:lumOff val="40000"/>
                  </a:schemeClr>
                </a:solidFill>
                <a:latin typeface="Century" panose="02040604050505020304" pitchFamily="18" charset="0"/>
              </a:rPr>
              <a:t>27 </a:t>
            </a:r>
            <a:r>
              <a:rPr lang="bg-BG" sz="3600" dirty="0">
                <a:solidFill>
                  <a:schemeClr val="tx2">
                    <a:lumMod val="60000"/>
                    <a:lumOff val="40000"/>
                  </a:schemeClr>
                </a:solidFill>
                <a:latin typeface="Century" panose="02040604050505020304" pitchFamily="18" charset="0"/>
              </a:rPr>
              <a:t>bar </a:t>
            </a:r>
            <a:r>
              <a:rPr lang="bg-BG" sz="3600" dirty="0" smtClean="0">
                <a:solidFill>
                  <a:schemeClr val="tx2">
                    <a:lumMod val="60000"/>
                    <a:lumOff val="40000"/>
                  </a:schemeClr>
                </a:solidFill>
                <a:latin typeface="Century" panose="02040604050505020304" pitchFamily="18" charset="0"/>
              </a:rPr>
              <a:t>associations</a:t>
            </a:r>
            <a:r>
              <a:rPr lang="en-US" sz="3600" dirty="0" smtClean="0">
                <a:solidFill>
                  <a:schemeClr val="tx2">
                    <a:lumMod val="60000"/>
                    <a:lumOff val="40000"/>
                  </a:schemeClr>
                </a:solidFill>
                <a:latin typeface="Century" panose="02040604050505020304" pitchFamily="18" charset="0"/>
              </a:rPr>
              <a:t>, based on a territorial basis</a:t>
            </a:r>
            <a:r>
              <a:rPr lang="bg-BG" sz="3600" dirty="0" smtClean="0">
                <a:solidFill>
                  <a:schemeClr val="tx2">
                    <a:lumMod val="60000"/>
                    <a:lumOff val="40000"/>
                  </a:schemeClr>
                </a:solidFill>
                <a:latin typeface="Century" panose="02040604050505020304" pitchFamily="18" charset="0"/>
              </a:rPr>
              <a:t> – independent </a:t>
            </a:r>
            <a:r>
              <a:rPr lang="bg-BG" sz="3600" dirty="0">
                <a:solidFill>
                  <a:schemeClr val="tx2">
                    <a:lumMod val="60000"/>
                    <a:lumOff val="40000"/>
                  </a:schemeClr>
                </a:solidFill>
                <a:latin typeface="Century" panose="02040604050505020304" pitchFamily="18" charset="0"/>
              </a:rPr>
              <a:t>legal entities created under the Attorney </a:t>
            </a:r>
            <a:r>
              <a:rPr lang="bg-BG" sz="3600" dirty="0" smtClean="0">
                <a:solidFill>
                  <a:schemeClr val="tx2">
                    <a:lumMod val="60000"/>
                    <a:lumOff val="40000"/>
                  </a:schemeClr>
                </a:solidFill>
                <a:latin typeface="Century" panose="02040604050505020304" pitchFamily="18" charset="0"/>
              </a:rPr>
              <a:t>Act</a:t>
            </a:r>
            <a:endParaRPr lang="en-US" sz="3600" dirty="0">
              <a:solidFill>
                <a:schemeClr val="tx2">
                  <a:lumMod val="60000"/>
                  <a:lumOff val="40000"/>
                </a:schemeClr>
              </a:solidFill>
              <a:latin typeface="Century" panose="02040604050505020304" pitchFamily="18" charset="0"/>
            </a:endParaRPr>
          </a:p>
          <a:p>
            <a:endParaRPr lang="bg-BG" sz="36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257800"/>
            <a:ext cx="1905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5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Century" panose="02040604050505020304" pitchFamily="18" charset="0"/>
              </a:rPr>
              <a:t>Collaboration with legal entities</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rmAutofit lnSpcReduction="10000"/>
          </a:bodyPr>
          <a:lstStyle/>
          <a:p>
            <a:r>
              <a:rPr lang="en-US" sz="2400" b="1" dirty="0" smtClean="0">
                <a:solidFill>
                  <a:schemeClr val="tx2">
                    <a:lumMod val="60000"/>
                    <a:lumOff val="40000"/>
                  </a:schemeClr>
                </a:solidFill>
                <a:latin typeface="Century" panose="02040604050505020304" pitchFamily="18" charset="0"/>
              </a:rPr>
              <a:t>The </a:t>
            </a:r>
            <a:r>
              <a:rPr lang="en-US" sz="2400" b="1" dirty="0">
                <a:solidFill>
                  <a:schemeClr val="tx2">
                    <a:lumMod val="60000"/>
                    <a:lumOff val="40000"/>
                  </a:schemeClr>
                </a:solidFill>
                <a:latin typeface="Century" panose="02040604050505020304" pitchFamily="18" charset="0"/>
              </a:rPr>
              <a:t>Women Lawyers Association (WLA), founded in July 2014, which has been active for 5 years;</a:t>
            </a:r>
            <a:endParaRPr lang="bg-BG" sz="2400" dirty="0">
              <a:solidFill>
                <a:schemeClr val="tx2">
                  <a:lumMod val="60000"/>
                  <a:lumOff val="40000"/>
                </a:schemeClr>
              </a:solidFill>
              <a:latin typeface="Century" panose="02040604050505020304" pitchFamily="18" charset="0"/>
            </a:endParaRPr>
          </a:p>
          <a:p>
            <a:r>
              <a:rPr lang="bg-BG" sz="2400" b="1" dirty="0" smtClean="0">
                <a:solidFill>
                  <a:schemeClr val="tx2">
                    <a:lumMod val="60000"/>
                    <a:lumOff val="40000"/>
                  </a:schemeClr>
                </a:solidFill>
                <a:latin typeface="Century" panose="02040604050505020304" pitchFamily="18" charset="0"/>
              </a:rPr>
              <a:t>Francophone </a:t>
            </a:r>
            <a:r>
              <a:rPr lang="bg-BG" sz="2400" b="1" dirty="0">
                <a:solidFill>
                  <a:schemeClr val="tx2">
                    <a:lumMod val="60000"/>
                    <a:lumOff val="40000"/>
                  </a:schemeClr>
                </a:solidFill>
                <a:latin typeface="Century" panose="02040604050505020304" pitchFamily="18" charset="0"/>
              </a:rPr>
              <a:t>Attorneys' Club;</a:t>
            </a:r>
            <a:endParaRPr lang="bg-BG" sz="2400" dirty="0">
              <a:solidFill>
                <a:schemeClr val="tx2">
                  <a:lumMod val="60000"/>
                  <a:lumOff val="40000"/>
                </a:schemeClr>
              </a:solidFill>
              <a:latin typeface="Century" panose="02040604050505020304" pitchFamily="18" charset="0"/>
            </a:endParaRPr>
          </a:p>
          <a:p>
            <a:r>
              <a:rPr lang="bg-BG" sz="2400" b="1" dirty="0" smtClean="0">
                <a:solidFill>
                  <a:schemeClr val="tx2">
                    <a:lumMod val="60000"/>
                    <a:lumOff val="40000"/>
                  </a:schemeClr>
                </a:solidFill>
                <a:latin typeface="Century" panose="02040604050505020304" pitchFamily="18" charset="0"/>
              </a:rPr>
              <a:t>Club </a:t>
            </a:r>
            <a:r>
              <a:rPr lang="bg-BG" sz="2400" b="1" dirty="0">
                <a:solidFill>
                  <a:schemeClr val="tx2">
                    <a:lumMod val="60000"/>
                    <a:lumOff val="40000"/>
                  </a:schemeClr>
                </a:solidFill>
                <a:latin typeface="Century" panose="02040604050505020304" pitchFamily="18" charset="0"/>
              </a:rPr>
              <a:t>of Russian-speaking lawyers;</a:t>
            </a:r>
            <a:endParaRPr lang="bg-BG" sz="2400" dirty="0">
              <a:solidFill>
                <a:schemeClr val="tx2">
                  <a:lumMod val="60000"/>
                  <a:lumOff val="40000"/>
                </a:schemeClr>
              </a:solidFill>
              <a:latin typeface="Century" panose="02040604050505020304" pitchFamily="18" charset="0"/>
            </a:endParaRPr>
          </a:p>
          <a:p>
            <a:r>
              <a:rPr lang="bg-BG" sz="2400" b="1" dirty="0" smtClean="0">
                <a:solidFill>
                  <a:schemeClr val="tx2">
                    <a:lumMod val="60000"/>
                    <a:lumOff val="40000"/>
                  </a:schemeClr>
                </a:solidFill>
                <a:latin typeface="Century" panose="02040604050505020304" pitchFamily="18" charset="0"/>
              </a:rPr>
              <a:t>Club </a:t>
            </a:r>
            <a:r>
              <a:rPr lang="bg-BG" sz="2400" b="1" dirty="0">
                <a:solidFill>
                  <a:schemeClr val="tx2">
                    <a:lumMod val="60000"/>
                    <a:lumOff val="40000"/>
                  </a:schemeClr>
                </a:solidFill>
                <a:latin typeface="Century" panose="02040604050505020304" pitchFamily="18" charset="0"/>
              </a:rPr>
              <a:t>of Spanish-speaking </a:t>
            </a:r>
            <a:r>
              <a:rPr lang="bg-BG" sz="2400" b="1" dirty="0" smtClean="0">
                <a:solidFill>
                  <a:schemeClr val="tx2">
                    <a:lumMod val="60000"/>
                    <a:lumOff val="40000"/>
                  </a:schemeClr>
                </a:solidFill>
                <a:latin typeface="Century" panose="02040604050505020304" pitchFamily="18" charset="0"/>
              </a:rPr>
              <a:t>lawyers</a:t>
            </a:r>
            <a:r>
              <a:rPr lang="en-US" sz="2400" b="1" dirty="0" smtClean="0">
                <a:solidFill>
                  <a:schemeClr val="tx2">
                    <a:lumMod val="60000"/>
                    <a:lumOff val="40000"/>
                  </a:schemeClr>
                </a:solidFill>
                <a:latin typeface="Century" panose="02040604050505020304" pitchFamily="18" charset="0"/>
              </a:rPr>
              <a:t>;</a:t>
            </a:r>
            <a:endParaRPr lang="bg-BG" sz="2400" dirty="0">
              <a:solidFill>
                <a:schemeClr val="tx2">
                  <a:lumMod val="60000"/>
                  <a:lumOff val="40000"/>
                </a:schemeClr>
              </a:solidFill>
              <a:latin typeface="Century" panose="02040604050505020304" pitchFamily="18" charset="0"/>
            </a:endParaRPr>
          </a:p>
          <a:p>
            <a:r>
              <a:rPr lang="bg-BG" sz="2400" b="1" dirty="0" smtClean="0">
                <a:solidFill>
                  <a:schemeClr val="tx2">
                    <a:lumMod val="60000"/>
                    <a:lumOff val="40000"/>
                  </a:schemeClr>
                </a:solidFill>
                <a:latin typeface="Century" panose="02040604050505020304" pitchFamily="18" charset="0"/>
              </a:rPr>
              <a:t>Junior </a:t>
            </a:r>
            <a:r>
              <a:rPr lang="bg-BG" sz="2400" b="1" dirty="0">
                <a:solidFill>
                  <a:schemeClr val="tx2">
                    <a:lumMod val="60000"/>
                    <a:lumOff val="40000"/>
                  </a:schemeClr>
                </a:solidFill>
                <a:latin typeface="Century" panose="02040604050505020304" pitchFamily="18" charset="0"/>
              </a:rPr>
              <a:t>Lawyers Association;</a:t>
            </a:r>
            <a:endParaRPr lang="bg-BG" sz="2400" dirty="0">
              <a:solidFill>
                <a:schemeClr val="tx2">
                  <a:lumMod val="60000"/>
                  <a:lumOff val="40000"/>
                </a:schemeClr>
              </a:solidFill>
              <a:latin typeface="Century" panose="02040604050505020304" pitchFamily="18" charset="0"/>
            </a:endParaRPr>
          </a:p>
          <a:p>
            <a:r>
              <a:rPr lang="bg-BG" sz="2400" b="1" dirty="0" smtClean="0">
                <a:solidFill>
                  <a:schemeClr val="tx2">
                    <a:lumMod val="60000"/>
                    <a:lumOff val="40000"/>
                  </a:schemeClr>
                </a:solidFill>
                <a:latin typeface="Century" panose="02040604050505020304" pitchFamily="18" charset="0"/>
              </a:rPr>
              <a:t>Organizations </a:t>
            </a:r>
            <a:r>
              <a:rPr lang="bg-BG" sz="2400" b="1" dirty="0">
                <a:solidFill>
                  <a:schemeClr val="tx2">
                    <a:lumMod val="60000"/>
                    <a:lumOff val="40000"/>
                  </a:schemeClr>
                </a:solidFill>
                <a:latin typeface="Century" panose="02040604050505020304" pitchFamily="18" charset="0"/>
              </a:rPr>
              <a:t>of Bulgarian mediators</a:t>
            </a:r>
            <a:r>
              <a:rPr lang="bg-BG" sz="2400" dirty="0">
                <a:solidFill>
                  <a:schemeClr val="tx2">
                    <a:lumMod val="60000"/>
                    <a:lumOff val="40000"/>
                  </a:schemeClr>
                </a:solidFill>
                <a:latin typeface="Century" panose="02040604050505020304" pitchFamily="18" charset="0"/>
              </a:rPr>
              <a:t> </a:t>
            </a:r>
            <a:r>
              <a:rPr lang="en-US" sz="2400" dirty="0">
                <a:solidFill>
                  <a:schemeClr val="tx2">
                    <a:lumMod val="60000"/>
                    <a:lumOff val="40000"/>
                  </a:schemeClr>
                </a:solidFill>
                <a:latin typeface="Century" panose="02040604050505020304" pitchFamily="18" charset="0"/>
              </a:rPr>
              <a:t>/</a:t>
            </a:r>
            <a:r>
              <a:rPr lang="bg-BG" sz="2400" dirty="0">
                <a:solidFill>
                  <a:schemeClr val="tx2">
                    <a:lumMod val="60000"/>
                    <a:lumOff val="40000"/>
                  </a:schemeClr>
                </a:solidFill>
                <a:latin typeface="Century" panose="02040604050505020304" pitchFamily="18" charset="0"/>
              </a:rPr>
              <a:t>involving lawyers</a:t>
            </a:r>
            <a:r>
              <a:rPr lang="en-US" sz="2400" dirty="0">
                <a:solidFill>
                  <a:schemeClr val="tx2">
                    <a:lumMod val="60000"/>
                    <a:lumOff val="40000"/>
                  </a:schemeClr>
                </a:solidFill>
                <a:latin typeface="Century" panose="02040604050505020304" pitchFamily="18" charset="0"/>
              </a:rPr>
              <a:t>/</a:t>
            </a:r>
            <a:r>
              <a:rPr lang="bg-BG" sz="2400" dirty="0">
                <a:solidFill>
                  <a:schemeClr val="tx2">
                    <a:lumMod val="60000"/>
                    <a:lumOff val="40000"/>
                  </a:schemeClr>
                </a:solidFill>
                <a:latin typeface="Century" panose="02040604050505020304" pitchFamily="18" charset="0"/>
              </a:rPr>
              <a:t>;</a:t>
            </a:r>
          </a:p>
          <a:p>
            <a:r>
              <a:rPr lang="en-US" sz="2400" b="1" dirty="0" smtClean="0">
                <a:solidFill>
                  <a:schemeClr val="tx2">
                    <a:lumMod val="60000"/>
                    <a:lumOff val="40000"/>
                  </a:schemeClr>
                </a:solidFill>
                <a:latin typeface="Century" panose="02040604050505020304" pitchFamily="18" charset="0"/>
              </a:rPr>
              <a:t>Bulgarian </a:t>
            </a:r>
            <a:r>
              <a:rPr lang="en-US" sz="2400" b="1" dirty="0">
                <a:solidFill>
                  <a:schemeClr val="tx2">
                    <a:lumMod val="60000"/>
                    <a:lumOff val="40000"/>
                  </a:schemeClr>
                </a:solidFill>
                <a:latin typeface="Century" panose="02040604050505020304" pitchFamily="18" charset="0"/>
              </a:rPr>
              <a:t>Lawyers for Human </a:t>
            </a:r>
            <a:r>
              <a:rPr lang="en-US" sz="2400" b="1" dirty="0" smtClean="0">
                <a:solidFill>
                  <a:schemeClr val="tx2">
                    <a:lumMod val="60000"/>
                    <a:lumOff val="40000"/>
                  </a:schemeClr>
                </a:solidFill>
                <a:latin typeface="Century" panose="02040604050505020304" pitchFamily="18" charset="0"/>
              </a:rPr>
              <a:t>Rights</a:t>
            </a:r>
            <a:r>
              <a:rPr lang="en-US" sz="2400" dirty="0" smtClean="0">
                <a:solidFill>
                  <a:schemeClr val="tx2">
                    <a:lumMod val="60000"/>
                    <a:lumOff val="40000"/>
                  </a:schemeClr>
                </a:solidFill>
                <a:latin typeface="Century" panose="02040604050505020304" pitchFamily="18" charset="0"/>
              </a:rPr>
              <a:t>.</a:t>
            </a:r>
            <a:endParaRPr lang="bg-BG" sz="2400" dirty="0">
              <a:solidFill>
                <a:schemeClr val="tx2">
                  <a:lumMod val="60000"/>
                  <a:lumOff val="40000"/>
                </a:schemeClr>
              </a:solidFill>
              <a:latin typeface="Century" panose="02040604050505020304" pitchFamily="18" charset="0"/>
            </a:endParaRPr>
          </a:p>
          <a:p>
            <a:endParaRPr lang="bg-BG" sz="24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24400"/>
            <a:ext cx="2362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26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pPr algn="ctr"/>
            <a:r>
              <a:rPr lang="en-US" sz="3600" b="1" dirty="0" smtClean="0">
                <a:solidFill>
                  <a:srgbClr val="C00000"/>
                </a:solidFill>
                <a:latin typeface="Century" panose="02040604050505020304" pitchFamily="18" charset="0"/>
              </a:rPr>
              <a:t/>
            </a:r>
            <a:br>
              <a:rPr lang="en-US" sz="3600" b="1" dirty="0" smtClean="0">
                <a:solidFill>
                  <a:srgbClr val="C00000"/>
                </a:solidFill>
                <a:latin typeface="Century" panose="02040604050505020304" pitchFamily="18" charset="0"/>
              </a:rPr>
            </a:br>
            <a:r>
              <a:rPr lang="en-US" sz="3600" b="1" dirty="0" smtClean="0">
                <a:solidFill>
                  <a:srgbClr val="C00000"/>
                </a:solidFill>
                <a:latin typeface="Century" panose="02040604050505020304" pitchFamily="18" charset="0"/>
              </a:rPr>
              <a:t>Social role of </a:t>
            </a:r>
            <a:br>
              <a:rPr lang="en-US" sz="3600" b="1" dirty="0" smtClean="0">
                <a:solidFill>
                  <a:srgbClr val="C00000"/>
                </a:solidFill>
                <a:latin typeface="Century" panose="02040604050505020304" pitchFamily="18" charset="0"/>
              </a:rPr>
            </a:br>
            <a:r>
              <a:rPr lang="en-US" sz="3600" b="1" dirty="0" smtClean="0">
                <a:solidFill>
                  <a:srgbClr val="C00000"/>
                </a:solidFill>
                <a:latin typeface="Century" panose="02040604050505020304" pitchFamily="18" charset="0"/>
              </a:rPr>
              <a:t>the </a:t>
            </a:r>
            <a:r>
              <a:rPr lang="en-US" sz="3600" b="1" dirty="0" err="1" smtClean="0">
                <a:solidFill>
                  <a:srgbClr val="C00000"/>
                </a:solidFill>
                <a:latin typeface="Century" panose="02040604050505020304" pitchFamily="18" charset="0"/>
              </a:rPr>
              <a:t>sofia</a:t>
            </a:r>
            <a:r>
              <a:rPr lang="en-US" sz="3600" b="1" dirty="0" smtClean="0">
                <a:solidFill>
                  <a:srgbClr val="C00000"/>
                </a:solidFill>
                <a:latin typeface="Century" panose="02040604050505020304" pitchFamily="18" charset="0"/>
              </a:rPr>
              <a:t> bar association</a:t>
            </a:r>
            <a:endParaRPr lang="bg-BG" sz="3600"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a:xfrm>
            <a:off x="609600" y="1219200"/>
            <a:ext cx="7924800" cy="4495800"/>
          </a:xfrm>
        </p:spPr>
        <p:txBody>
          <a:bodyPr>
            <a:noAutofit/>
          </a:bodyPr>
          <a:lstStyle/>
          <a:p>
            <a:pPr algn="just"/>
            <a:r>
              <a:rPr lang="en-US" sz="2200" dirty="0" smtClean="0">
                <a:solidFill>
                  <a:schemeClr val="tx2">
                    <a:lumMod val="60000"/>
                    <a:lumOff val="40000"/>
                  </a:schemeClr>
                </a:solidFill>
                <a:latin typeface="Century" panose="02040604050505020304" pitchFamily="18" charset="0"/>
              </a:rPr>
              <a:t>Involvement </a:t>
            </a:r>
            <a:r>
              <a:rPr lang="en-US" sz="2200" dirty="0">
                <a:solidFill>
                  <a:schemeClr val="tx2">
                    <a:lumMod val="60000"/>
                    <a:lumOff val="40000"/>
                  </a:schemeClr>
                </a:solidFill>
                <a:latin typeface="Century" panose="02040604050505020304" pitchFamily="18" charset="0"/>
              </a:rPr>
              <a:t>of NGOs in drafting and discussing bills directly addressing social issues to </a:t>
            </a:r>
            <a:r>
              <a:rPr lang="en-US" sz="2200" dirty="0" smtClean="0">
                <a:solidFill>
                  <a:schemeClr val="tx2">
                    <a:lumMod val="60000"/>
                    <a:lumOff val="40000"/>
                  </a:schemeClr>
                </a:solidFill>
                <a:latin typeface="Century" panose="02040604050505020304" pitchFamily="18" charset="0"/>
              </a:rPr>
              <a:t>society; </a:t>
            </a:r>
          </a:p>
          <a:p>
            <a:pPr algn="just"/>
            <a:r>
              <a:rPr lang="en-US" sz="2200" dirty="0" smtClean="0">
                <a:solidFill>
                  <a:schemeClr val="tx2">
                    <a:lumMod val="60000"/>
                    <a:lumOff val="40000"/>
                  </a:schemeClr>
                </a:solidFill>
                <a:latin typeface="Century" panose="02040604050505020304" pitchFamily="18" charset="0"/>
              </a:rPr>
              <a:t>Participation </a:t>
            </a:r>
            <a:r>
              <a:rPr lang="en-US" sz="2200" dirty="0">
                <a:solidFill>
                  <a:schemeClr val="tx2">
                    <a:lumMod val="60000"/>
                    <a:lumOff val="40000"/>
                  </a:schemeClr>
                </a:solidFill>
                <a:latin typeface="Century" panose="02040604050505020304" pitchFamily="18" charset="0"/>
              </a:rPr>
              <a:t>of representatives of </a:t>
            </a:r>
            <a:r>
              <a:rPr lang="en-US" sz="2200" dirty="0" smtClean="0">
                <a:solidFill>
                  <a:schemeClr val="tx2">
                    <a:lumMod val="60000"/>
                    <a:lumOff val="40000"/>
                  </a:schemeClr>
                </a:solidFill>
                <a:latin typeface="Century" panose="02040604050505020304" pitchFamily="18" charset="0"/>
              </a:rPr>
              <a:t>lawyers NGOs </a:t>
            </a:r>
            <a:r>
              <a:rPr lang="en-US" sz="2200" dirty="0">
                <a:solidFill>
                  <a:schemeClr val="tx2">
                    <a:lumMod val="60000"/>
                    <a:lumOff val="40000"/>
                  </a:schemeClr>
                </a:solidFill>
                <a:latin typeface="Century" panose="02040604050505020304" pitchFamily="18" charset="0"/>
              </a:rPr>
              <a:t>in the work of the Legal Commission in the National </a:t>
            </a:r>
            <a:r>
              <a:rPr lang="en-US" sz="2200" dirty="0" smtClean="0">
                <a:solidFill>
                  <a:schemeClr val="tx2">
                    <a:lumMod val="60000"/>
                    <a:lumOff val="40000"/>
                  </a:schemeClr>
                </a:solidFill>
                <a:latin typeface="Century" panose="02040604050505020304" pitchFamily="18" charset="0"/>
              </a:rPr>
              <a:t>Assembly – the </a:t>
            </a:r>
            <a:r>
              <a:rPr lang="bg-BG" sz="2200" dirty="0" smtClean="0">
                <a:solidFill>
                  <a:schemeClr val="tx2">
                    <a:lumMod val="60000"/>
                    <a:lumOff val="40000"/>
                  </a:schemeClr>
                </a:solidFill>
                <a:latin typeface="Century" panose="02040604050505020304" pitchFamily="18" charset="0"/>
              </a:rPr>
              <a:t>B</a:t>
            </a:r>
            <a:r>
              <a:rPr lang="en-US" sz="2200" dirty="0" err="1">
                <a:solidFill>
                  <a:schemeClr val="tx2">
                    <a:lumMod val="60000"/>
                    <a:lumOff val="40000"/>
                  </a:schemeClr>
                </a:solidFill>
                <a:latin typeface="Century" panose="02040604050505020304" pitchFamily="18" charset="0"/>
              </a:rPr>
              <a:t>ulgarian</a:t>
            </a:r>
            <a:r>
              <a:rPr lang="en-US" sz="2200" dirty="0">
                <a:solidFill>
                  <a:schemeClr val="tx2">
                    <a:lumMod val="60000"/>
                    <a:lumOff val="40000"/>
                  </a:schemeClr>
                </a:solidFill>
                <a:latin typeface="Century" panose="02040604050505020304" pitchFamily="18" charset="0"/>
              </a:rPr>
              <a:t> </a:t>
            </a:r>
            <a:r>
              <a:rPr lang="en-US" sz="2200" dirty="0" err="1" smtClean="0">
                <a:solidFill>
                  <a:schemeClr val="tx2">
                    <a:lumMod val="60000"/>
                    <a:lumOff val="40000"/>
                  </a:schemeClr>
                </a:solidFill>
                <a:latin typeface="Century" panose="02040604050505020304" pitchFamily="18" charset="0"/>
              </a:rPr>
              <a:t>Parlament</a:t>
            </a:r>
            <a:r>
              <a:rPr lang="en-US" sz="2200" dirty="0" smtClean="0">
                <a:solidFill>
                  <a:schemeClr val="tx2">
                    <a:lumMod val="60000"/>
                    <a:lumOff val="40000"/>
                  </a:schemeClr>
                </a:solidFill>
                <a:latin typeface="Century" panose="02040604050505020304" pitchFamily="18" charset="0"/>
              </a:rPr>
              <a:t> that is the supreme </a:t>
            </a:r>
            <a:r>
              <a:rPr lang="en-US" sz="2200" dirty="0">
                <a:solidFill>
                  <a:schemeClr val="tx2">
                    <a:lumMod val="60000"/>
                    <a:lumOff val="40000"/>
                  </a:schemeClr>
                </a:solidFill>
                <a:latin typeface="Century" panose="02040604050505020304" pitchFamily="18" charset="0"/>
              </a:rPr>
              <a:t>legislative </a:t>
            </a:r>
            <a:r>
              <a:rPr lang="en-US" sz="2200" dirty="0" smtClean="0">
                <a:solidFill>
                  <a:schemeClr val="tx2">
                    <a:lumMod val="60000"/>
                    <a:lumOff val="40000"/>
                  </a:schemeClr>
                </a:solidFill>
                <a:latin typeface="Century" panose="02040604050505020304" pitchFamily="18" charset="0"/>
              </a:rPr>
              <a:t>body;</a:t>
            </a:r>
          </a:p>
          <a:p>
            <a:pPr algn="just"/>
            <a:r>
              <a:rPr lang="en-US" sz="2200" dirty="0" smtClean="0">
                <a:solidFill>
                  <a:schemeClr val="tx2">
                    <a:lumMod val="60000"/>
                    <a:lumOff val="40000"/>
                  </a:schemeClr>
                </a:solidFill>
                <a:latin typeface="Century" panose="02040604050505020304" pitchFamily="18" charset="0"/>
              </a:rPr>
              <a:t>Participation in </a:t>
            </a:r>
            <a:r>
              <a:rPr lang="en-US" sz="2200" dirty="0">
                <a:solidFill>
                  <a:schemeClr val="tx2">
                    <a:lumMod val="60000"/>
                    <a:lumOff val="40000"/>
                  </a:schemeClr>
                </a:solidFill>
                <a:latin typeface="Century" panose="02040604050505020304" pitchFamily="18" charset="0"/>
              </a:rPr>
              <a:t>the work of the team of the National Ombudsman of the Republic of </a:t>
            </a:r>
            <a:r>
              <a:rPr lang="en-US" sz="2200" dirty="0" smtClean="0">
                <a:solidFill>
                  <a:schemeClr val="tx2">
                    <a:lumMod val="60000"/>
                    <a:lumOff val="40000"/>
                  </a:schemeClr>
                </a:solidFill>
                <a:latin typeface="Century" panose="02040604050505020304" pitchFamily="18" charset="0"/>
              </a:rPr>
              <a:t>Bulgaria;</a:t>
            </a:r>
          </a:p>
          <a:p>
            <a:pPr algn="just"/>
            <a:r>
              <a:rPr lang="en-US" sz="2200" dirty="0" smtClean="0">
                <a:solidFill>
                  <a:schemeClr val="tx2">
                    <a:lumMod val="60000"/>
                    <a:lumOff val="40000"/>
                  </a:schemeClr>
                </a:solidFill>
                <a:latin typeface="Century" panose="02040604050505020304" pitchFamily="18" charset="0"/>
              </a:rPr>
              <a:t>Submitting expert </a:t>
            </a:r>
            <a:r>
              <a:rPr lang="bg-BG" sz="2200" dirty="0" smtClean="0">
                <a:solidFill>
                  <a:schemeClr val="tx2">
                    <a:lumMod val="60000"/>
                    <a:lumOff val="40000"/>
                  </a:schemeClr>
                </a:solidFill>
                <a:latin typeface="Century" panose="02040604050505020304" pitchFamily="18" charset="0"/>
              </a:rPr>
              <a:t>statements </a:t>
            </a:r>
            <a:r>
              <a:rPr lang="en-US" sz="2200" dirty="0" smtClean="0">
                <a:solidFill>
                  <a:schemeClr val="tx2">
                    <a:lumMod val="60000"/>
                    <a:lumOff val="40000"/>
                  </a:schemeClr>
                </a:solidFill>
                <a:latin typeface="Century" panose="02040604050505020304" pitchFamily="18" charset="0"/>
              </a:rPr>
              <a:t>before the</a:t>
            </a:r>
          </a:p>
          <a:p>
            <a:pPr marL="0" indent="0" algn="just">
              <a:buNone/>
            </a:pPr>
            <a:r>
              <a:rPr lang="en-US" sz="2200" dirty="0" smtClean="0">
                <a:solidFill>
                  <a:schemeClr val="tx2">
                    <a:lumMod val="60000"/>
                    <a:lumOff val="40000"/>
                  </a:schemeClr>
                </a:solidFill>
                <a:latin typeface="Century" panose="02040604050505020304" pitchFamily="18" charset="0"/>
              </a:rPr>
              <a:t>Constitutional </a:t>
            </a:r>
            <a:r>
              <a:rPr lang="en-US" sz="2200" dirty="0">
                <a:solidFill>
                  <a:schemeClr val="tx2">
                    <a:lumMod val="60000"/>
                    <a:lumOff val="40000"/>
                  </a:schemeClr>
                </a:solidFill>
                <a:latin typeface="Century" panose="02040604050505020304" pitchFamily="18" charset="0"/>
              </a:rPr>
              <a:t>Court of </a:t>
            </a:r>
            <a:r>
              <a:rPr lang="en-US" sz="2200" dirty="0" smtClean="0">
                <a:solidFill>
                  <a:schemeClr val="tx2">
                    <a:lumMod val="60000"/>
                    <a:lumOff val="40000"/>
                  </a:schemeClr>
                </a:solidFill>
                <a:latin typeface="Century" panose="02040604050505020304" pitchFamily="18" charset="0"/>
              </a:rPr>
              <a:t>the Republic of</a:t>
            </a:r>
          </a:p>
          <a:p>
            <a:pPr marL="0" indent="0" algn="just">
              <a:buNone/>
            </a:pPr>
            <a:r>
              <a:rPr lang="en-US" sz="2200" dirty="0" smtClean="0">
                <a:solidFill>
                  <a:schemeClr val="tx2">
                    <a:lumMod val="60000"/>
                    <a:lumOff val="40000"/>
                  </a:schemeClr>
                </a:solidFill>
                <a:latin typeface="Century" panose="02040604050505020304" pitchFamily="18" charset="0"/>
              </a:rPr>
              <a:t>Bulgaria </a:t>
            </a:r>
            <a:r>
              <a:rPr lang="en-US" sz="2200" dirty="0">
                <a:solidFill>
                  <a:schemeClr val="tx2">
                    <a:lumMod val="60000"/>
                    <a:lumOff val="40000"/>
                  </a:schemeClr>
                </a:solidFill>
                <a:latin typeface="Century" panose="02040604050505020304" pitchFamily="18" charset="0"/>
              </a:rPr>
              <a:t>in raising </a:t>
            </a:r>
            <a:r>
              <a:rPr lang="en-US" sz="2200" dirty="0" smtClean="0">
                <a:solidFill>
                  <a:schemeClr val="tx2">
                    <a:lumMod val="60000"/>
                    <a:lumOff val="40000"/>
                  </a:schemeClr>
                </a:solidFill>
                <a:latin typeface="Century" panose="02040604050505020304" pitchFamily="18" charset="0"/>
              </a:rPr>
              <a:t>questions about </a:t>
            </a:r>
            <a:r>
              <a:rPr lang="en-US" sz="2200" dirty="0">
                <a:solidFill>
                  <a:schemeClr val="tx2">
                    <a:lumMod val="60000"/>
                    <a:lumOff val="40000"/>
                  </a:schemeClr>
                </a:solidFill>
                <a:latin typeface="Century" panose="02040604050505020304" pitchFamily="18" charset="0"/>
              </a:rPr>
              <a:t>the </a:t>
            </a:r>
            <a:endParaRPr lang="en-US" sz="2200" dirty="0" smtClean="0">
              <a:solidFill>
                <a:schemeClr val="tx2">
                  <a:lumMod val="60000"/>
                  <a:lumOff val="40000"/>
                </a:schemeClr>
              </a:solidFill>
              <a:latin typeface="Century" panose="02040604050505020304" pitchFamily="18" charset="0"/>
            </a:endParaRPr>
          </a:p>
          <a:p>
            <a:pPr marL="0" indent="0" algn="just">
              <a:buNone/>
            </a:pPr>
            <a:r>
              <a:rPr lang="en-US" sz="2200" dirty="0" smtClean="0">
                <a:solidFill>
                  <a:schemeClr val="tx2">
                    <a:lumMod val="60000"/>
                    <a:lumOff val="40000"/>
                  </a:schemeClr>
                </a:solidFill>
                <a:latin typeface="Century" panose="02040604050505020304" pitchFamily="18" charset="0"/>
              </a:rPr>
              <a:t>constitutionality </a:t>
            </a:r>
            <a:r>
              <a:rPr lang="en-US" sz="2200" dirty="0">
                <a:solidFill>
                  <a:schemeClr val="tx2">
                    <a:lumMod val="60000"/>
                    <a:lumOff val="40000"/>
                  </a:schemeClr>
                </a:solidFill>
                <a:latin typeface="Century" panose="02040604050505020304" pitchFamily="18" charset="0"/>
              </a:rPr>
              <a:t>of certain legal norms and laws.</a:t>
            </a:r>
            <a:endParaRPr lang="bg-BG" sz="22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886200"/>
            <a:ext cx="2362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07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sz="3200" b="1" dirty="0">
                <a:solidFill>
                  <a:srgbClr val="C00000"/>
                </a:solidFill>
                <a:latin typeface="Century" panose="02040604050505020304" pitchFamily="18" charset="0"/>
              </a:rPr>
              <a:t>Sofia Bar Association and Women Lawyers Association</a:t>
            </a:r>
            <a:endParaRPr lang="bg-BG" sz="3200"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Autofit/>
          </a:bodyPr>
          <a:lstStyle/>
          <a:p>
            <a:pPr algn="just"/>
            <a:r>
              <a:rPr lang="bg-BG" sz="2400" b="1" dirty="0">
                <a:solidFill>
                  <a:schemeClr val="tx2">
                    <a:lumMod val="60000"/>
                    <a:lumOff val="40000"/>
                  </a:schemeClr>
                </a:solidFill>
                <a:latin typeface="Century" panose="02040604050505020304" pitchFamily="18" charset="0"/>
              </a:rPr>
              <a:t>"The</a:t>
            </a:r>
            <a:r>
              <a:rPr lang="bg-BG" sz="2400" dirty="0">
                <a:solidFill>
                  <a:schemeClr val="tx2">
                    <a:lumMod val="60000"/>
                    <a:lumOff val="40000"/>
                  </a:schemeClr>
                </a:solidFill>
                <a:latin typeface="Century" panose="02040604050505020304" pitchFamily="18" charset="0"/>
              </a:rPr>
              <a:t> </a:t>
            </a:r>
            <a:r>
              <a:rPr lang="en-US" sz="2400" b="1" dirty="0">
                <a:solidFill>
                  <a:schemeClr val="tx2">
                    <a:lumMod val="60000"/>
                    <a:lumOff val="40000"/>
                  </a:schemeClr>
                </a:solidFill>
                <a:latin typeface="Century" panose="02040604050505020304" pitchFamily="18" charset="0"/>
              </a:rPr>
              <a:t>Institutions, the Media and the Public Together Against Violence Against Women</a:t>
            </a:r>
            <a:r>
              <a:rPr lang="en-US" sz="2400" dirty="0">
                <a:solidFill>
                  <a:schemeClr val="tx2">
                    <a:lumMod val="60000"/>
                    <a:lumOff val="40000"/>
                  </a:schemeClr>
                </a:solidFill>
                <a:latin typeface="Century" panose="02040604050505020304" pitchFamily="18" charset="0"/>
              </a:rPr>
              <a:t>", </a:t>
            </a:r>
            <a:r>
              <a:rPr lang="en-US" sz="2400" dirty="0" smtClean="0">
                <a:solidFill>
                  <a:schemeClr val="tx2">
                    <a:lumMod val="60000"/>
                    <a:lumOff val="40000"/>
                  </a:schemeClr>
                </a:solidFill>
                <a:latin typeface="Century" panose="02040604050505020304" pitchFamily="18" charset="0"/>
              </a:rPr>
              <a:t> in </a:t>
            </a:r>
            <a:r>
              <a:rPr lang="en-US" sz="2400" dirty="0">
                <a:solidFill>
                  <a:schemeClr val="tx2">
                    <a:lumMod val="60000"/>
                    <a:lumOff val="40000"/>
                  </a:schemeClr>
                </a:solidFill>
                <a:latin typeface="Century" panose="02040604050505020304" pitchFamily="18" charset="0"/>
              </a:rPr>
              <a:t>connection with the signing and ratification of the "Council of Europe Convention on the Prevention and Combating of Violence against Women and Domestic Violence" </a:t>
            </a:r>
            <a:r>
              <a:rPr lang="en-US" sz="2400" dirty="0" smtClean="0">
                <a:solidFill>
                  <a:schemeClr val="tx2">
                    <a:lumMod val="60000"/>
                    <a:lumOff val="40000"/>
                  </a:schemeClr>
                </a:solidFill>
                <a:latin typeface="Century" panose="02040604050505020304" pitchFamily="18" charset="0"/>
              </a:rPr>
              <a:t>-called </a:t>
            </a:r>
            <a:r>
              <a:rPr lang="en-US" sz="2400" dirty="0">
                <a:solidFill>
                  <a:schemeClr val="tx2">
                    <a:lumMod val="60000"/>
                    <a:lumOff val="40000"/>
                  </a:schemeClr>
                </a:solidFill>
                <a:latin typeface="Century" panose="02040604050505020304" pitchFamily="18" charset="0"/>
              </a:rPr>
              <a:t>the "Istanbul Convention" by the Republic of </a:t>
            </a:r>
            <a:r>
              <a:rPr lang="en-US" sz="2400" dirty="0" smtClean="0">
                <a:solidFill>
                  <a:schemeClr val="tx2">
                    <a:lumMod val="60000"/>
                    <a:lumOff val="40000"/>
                  </a:schemeClr>
                </a:solidFill>
                <a:latin typeface="Century" panose="02040604050505020304" pitchFamily="18" charset="0"/>
              </a:rPr>
              <a:t>Bulgaria.</a:t>
            </a:r>
          </a:p>
          <a:p>
            <a:pPr algn="just"/>
            <a:r>
              <a:rPr lang="en-US" sz="2400" dirty="0" smtClean="0">
                <a:solidFill>
                  <a:schemeClr val="tx2">
                    <a:lumMod val="60000"/>
                    <a:lumOff val="40000"/>
                  </a:schemeClr>
                </a:solidFill>
                <a:latin typeface="Century" panose="02040604050505020304" pitchFamily="18" charset="0"/>
              </a:rPr>
              <a:t>Collaboration between </a:t>
            </a:r>
            <a:r>
              <a:rPr lang="en-US" sz="2400" dirty="0">
                <a:solidFill>
                  <a:schemeClr val="tx2">
                    <a:lumMod val="60000"/>
                    <a:lumOff val="40000"/>
                  </a:schemeClr>
                </a:solidFill>
                <a:latin typeface="Century" panose="02040604050505020304" pitchFamily="18" charset="0"/>
              </a:rPr>
              <a:t>Women Lawyers Association, the Association of Women Lawyers - Milano, the Sofia Bar Association, </a:t>
            </a:r>
            <a:endParaRPr lang="en-US" sz="2400" dirty="0" smtClean="0">
              <a:solidFill>
                <a:schemeClr val="tx2">
                  <a:lumMod val="60000"/>
                  <a:lumOff val="40000"/>
                </a:schemeClr>
              </a:solidFill>
              <a:latin typeface="Century" panose="02040604050505020304" pitchFamily="18" charset="0"/>
            </a:endParaRPr>
          </a:p>
          <a:p>
            <a:pPr marL="0" indent="0" algn="just">
              <a:buNone/>
            </a:pPr>
            <a:r>
              <a:rPr lang="en-US" sz="2400" dirty="0" smtClean="0">
                <a:solidFill>
                  <a:schemeClr val="tx2">
                    <a:lumMod val="60000"/>
                    <a:lumOff val="40000"/>
                  </a:schemeClr>
                </a:solidFill>
                <a:latin typeface="Century" panose="02040604050505020304" pitchFamily="18" charset="0"/>
              </a:rPr>
              <a:t>the Milan </a:t>
            </a:r>
            <a:r>
              <a:rPr lang="en-US" sz="2400" dirty="0">
                <a:solidFill>
                  <a:schemeClr val="tx2">
                    <a:lumMod val="60000"/>
                    <a:lumOff val="40000"/>
                  </a:schemeClr>
                </a:solidFill>
                <a:latin typeface="Century" panose="02040604050505020304" pitchFamily="18" charset="0"/>
              </a:rPr>
              <a:t>Bar Association and the </a:t>
            </a:r>
            <a:endParaRPr lang="en-US" sz="2400" dirty="0" smtClean="0">
              <a:solidFill>
                <a:schemeClr val="tx2">
                  <a:lumMod val="60000"/>
                  <a:lumOff val="40000"/>
                </a:schemeClr>
              </a:solidFill>
              <a:latin typeface="Century" panose="02040604050505020304" pitchFamily="18" charset="0"/>
            </a:endParaRPr>
          </a:p>
          <a:p>
            <a:pPr marL="0" indent="0" algn="just">
              <a:buNone/>
            </a:pPr>
            <a:r>
              <a:rPr lang="en-US" sz="2400" dirty="0" smtClean="0">
                <a:solidFill>
                  <a:schemeClr val="tx2">
                    <a:lumMod val="60000"/>
                    <a:lumOff val="40000"/>
                  </a:schemeClr>
                </a:solidFill>
                <a:latin typeface="Century" panose="02040604050505020304" pitchFamily="18" charset="0"/>
              </a:rPr>
              <a:t>Supreme </a:t>
            </a:r>
            <a:r>
              <a:rPr lang="en-US" sz="2400" dirty="0">
                <a:solidFill>
                  <a:schemeClr val="tx2">
                    <a:lumMod val="60000"/>
                    <a:lumOff val="40000"/>
                  </a:schemeClr>
                </a:solidFill>
                <a:latin typeface="Century" panose="02040604050505020304" pitchFamily="18" charset="0"/>
              </a:rPr>
              <a:t>Bar </a:t>
            </a:r>
            <a:r>
              <a:rPr lang="en-US" sz="2400" dirty="0" smtClean="0">
                <a:solidFill>
                  <a:schemeClr val="tx2">
                    <a:lumMod val="60000"/>
                    <a:lumOff val="40000"/>
                  </a:schemeClr>
                </a:solidFill>
                <a:latin typeface="Century" panose="02040604050505020304" pitchFamily="18" charset="0"/>
              </a:rPr>
              <a:t>Council.</a:t>
            </a:r>
          </a:p>
          <a:p>
            <a:pPr algn="just"/>
            <a:endParaRPr lang="bg-BG" sz="24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1816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26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sz="3200" b="1" dirty="0">
                <a:solidFill>
                  <a:srgbClr val="C00000"/>
                </a:solidFill>
                <a:latin typeface="Century" panose="02040604050505020304" pitchFamily="18" charset="0"/>
              </a:rPr>
              <a:t>Sofia Bar Association and Women Lawyers Association</a:t>
            </a:r>
            <a:endParaRPr lang="bg-BG" sz="3200" dirty="0"/>
          </a:p>
        </p:txBody>
      </p:sp>
      <p:sp>
        <p:nvSpPr>
          <p:cNvPr id="3" name="Content Placeholder 2"/>
          <p:cNvSpPr>
            <a:spLocks noGrp="1"/>
          </p:cNvSpPr>
          <p:nvPr>
            <p:ph sz="quarter" idx="13"/>
          </p:nvPr>
        </p:nvSpPr>
        <p:spPr/>
        <p:txBody>
          <a:bodyPr>
            <a:noAutofit/>
          </a:bodyPr>
          <a:lstStyle/>
          <a:p>
            <a:pPr algn="just"/>
            <a:r>
              <a:rPr lang="en-US" sz="2800" b="1" dirty="0">
                <a:solidFill>
                  <a:schemeClr val="tx2">
                    <a:lumMod val="60000"/>
                    <a:lumOff val="40000"/>
                  </a:schemeClr>
                </a:solidFill>
                <a:latin typeface="Century" panose="02040604050505020304" pitchFamily="18" charset="0"/>
              </a:rPr>
              <a:t>E</a:t>
            </a:r>
            <a:r>
              <a:rPr lang="en-US" sz="2800" b="1" dirty="0" smtClean="0">
                <a:solidFill>
                  <a:schemeClr val="tx2">
                    <a:lumMod val="60000"/>
                    <a:lumOff val="40000"/>
                  </a:schemeClr>
                </a:solidFill>
                <a:latin typeface="Century" panose="02040604050505020304" pitchFamily="18" charset="0"/>
              </a:rPr>
              <a:t>-Justice </a:t>
            </a:r>
            <a:r>
              <a:rPr lang="en-US" sz="2800" b="1" dirty="0">
                <a:solidFill>
                  <a:schemeClr val="tx2">
                    <a:lumMod val="60000"/>
                    <a:lumOff val="40000"/>
                  </a:schemeClr>
                </a:solidFill>
                <a:latin typeface="Century" panose="02040604050505020304" pitchFamily="18" charset="0"/>
              </a:rPr>
              <a:t>Conference</a:t>
            </a:r>
            <a:r>
              <a:rPr lang="en-US" sz="2800" dirty="0">
                <a:solidFill>
                  <a:schemeClr val="tx2">
                    <a:lumMod val="60000"/>
                    <a:lumOff val="40000"/>
                  </a:schemeClr>
                </a:solidFill>
                <a:latin typeface="Century" panose="02040604050505020304" pitchFamily="18" charset="0"/>
              </a:rPr>
              <a:t> </a:t>
            </a:r>
            <a:r>
              <a:rPr lang="en-US" sz="2800" b="1" dirty="0">
                <a:solidFill>
                  <a:schemeClr val="tx2">
                    <a:lumMod val="60000"/>
                    <a:lumOff val="40000"/>
                  </a:schemeClr>
                </a:solidFill>
                <a:latin typeface="Century" panose="02040604050505020304" pitchFamily="18" charset="0"/>
              </a:rPr>
              <a:t>"Bulgaria - Opportunities and Challenges. </a:t>
            </a:r>
            <a:r>
              <a:rPr lang="en-US" sz="2800" b="1" dirty="0" smtClean="0">
                <a:solidFill>
                  <a:schemeClr val="tx2">
                    <a:lumMod val="60000"/>
                    <a:lumOff val="40000"/>
                  </a:schemeClr>
                </a:solidFill>
                <a:latin typeface="Century" panose="02040604050505020304" pitchFamily="18" charset="0"/>
              </a:rPr>
              <a:t>Italy - </a:t>
            </a:r>
            <a:r>
              <a:rPr lang="en-US" sz="2800" b="1" dirty="0">
                <a:solidFill>
                  <a:schemeClr val="tx2">
                    <a:lumMod val="60000"/>
                    <a:lumOff val="40000"/>
                  </a:schemeClr>
                </a:solidFill>
                <a:latin typeface="Century" panose="02040604050505020304" pitchFamily="18" charset="0"/>
              </a:rPr>
              <a:t>R</a:t>
            </a:r>
            <a:r>
              <a:rPr lang="en-US" sz="2800" b="1" dirty="0" smtClean="0">
                <a:solidFill>
                  <a:schemeClr val="tx2">
                    <a:lumMod val="60000"/>
                    <a:lumOff val="40000"/>
                  </a:schemeClr>
                </a:solidFill>
                <a:latin typeface="Century" panose="02040604050505020304" pitchFamily="18" charset="0"/>
              </a:rPr>
              <a:t>ealization </a:t>
            </a:r>
            <a:r>
              <a:rPr lang="en-US" sz="2800" b="1" dirty="0">
                <a:solidFill>
                  <a:schemeClr val="tx2">
                    <a:lumMod val="60000"/>
                    <a:lumOff val="40000"/>
                  </a:schemeClr>
                </a:solidFill>
                <a:latin typeface="Century" panose="02040604050505020304" pitchFamily="18" charset="0"/>
              </a:rPr>
              <a:t>and </a:t>
            </a:r>
            <a:r>
              <a:rPr lang="en-US" sz="2800" b="1" dirty="0" smtClean="0">
                <a:solidFill>
                  <a:schemeClr val="tx2">
                    <a:lumMod val="60000"/>
                    <a:lumOff val="40000"/>
                  </a:schemeClr>
                </a:solidFill>
                <a:latin typeface="Century" panose="02040604050505020304" pitchFamily="18" charset="0"/>
              </a:rPr>
              <a:t>Experienc</a:t>
            </a:r>
            <a:r>
              <a:rPr lang="en-US" sz="2800" dirty="0" smtClean="0">
                <a:solidFill>
                  <a:schemeClr val="tx2">
                    <a:lumMod val="60000"/>
                    <a:lumOff val="40000"/>
                  </a:schemeClr>
                </a:solidFill>
                <a:latin typeface="Century" panose="02040604050505020304" pitchFamily="18" charset="0"/>
              </a:rPr>
              <a:t>e “</a:t>
            </a:r>
          </a:p>
          <a:p>
            <a:pPr algn="just"/>
            <a:r>
              <a:rPr lang="bg-BG" sz="2800" b="1" dirty="0">
                <a:solidFill>
                  <a:schemeClr val="tx2">
                    <a:lumMod val="60000"/>
                    <a:lumOff val="40000"/>
                  </a:schemeClr>
                </a:solidFill>
                <a:latin typeface="Century" panose="02040604050505020304" pitchFamily="18" charset="0"/>
              </a:rPr>
              <a:t>the International Conference </a:t>
            </a:r>
            <a:r>
              <a:rPr lang="bg-BG" sz="2800" b="1" dirty="0" smtClean="0">
                <a:solidFill>
                  <a:schemeClr val="tx2">
                    <a:lumMod val="60000"/>
                    <a:lumOff val="40000"/>
                  </a:schemeClr>
                </a:solidFill>
                <a:latin typeface="Century" panose="02040604050505020304" pitchFamily="18" charset="0"/>
              </a:rPr>
              <a:t>ON </a:t>
            </a:r>
            <a:r>
              <a:rPr lang="bg-BG" sz="2800" b="1" dirty="0">
                <a:solidFill>
                  <a:schemeClr val="tx2">
                    <a:lumMod val="60000"/>
                    <a:lumOff val="40000"/>
                  </a:schemeClr>
                </a:solidFill>
                <a:latin typeface="Century" panose="02040604050505020304" pitchFamily="18" charset="0"/>
              </a:rPr>
              <a:t>FAITH‘S COMMAND AND CIVIL FREEDOMS </a:t>
            </a:r>
            <a:r>
              <a:rPr lang="bg-BG" sz="2800" b="1" dirty="0" smtClean="0">
                <a:solidFill>
                  <a:schemeClr val="tx2">
                    <a:lumMod val="60000"/>
                    <a:lumOff val="40000"/>
                  </a:schemeClr>
                </a:solidFill>
                <a:latin typeface="Century" panose="02040604050505020304" pitchFamily="18" charset="0"/>
              </a:rPr>
              <a:t>DEMAND:</a:t>
            </a:r>
            <a:r>
              <a:rPr lang="en-US" sz="2800" b="1" dirty="0" smtClean="0">
                <a:solidFill>
                  <a:schemeClr val="tx2">
                    <a:lumMod val="60000"/>
                    <a:lumOff val="40000"/>
                  </a:schemeClr>
                </a:solidFill>
                <a:latin typeface="Century" panose="02040604050505020304" pitchFamily="18" charset="0"/>
              </a:rPr>
              <a:t> </a:t>
            </a:r>
            <a:r>
              <a:rPr lang="bg-BG" sz="2800" b="1" dirty="0" smtClean="0">
                <a:solidFill>
                  <a:schemeClr val="tx2">
                    <a:lumMod val="60000"/>
                    <a:lumOff val="40000"/>
                  </a:schemeClr>
                </a:solidFill>
                <a:latin typeface="Century" panose="02040604050505020304" pitchFamily="18" charset="0"/>
              </a:rPr>
              <a:t>The </a:t>
            </a:r>
            <a:r>
              <a:rPr lang="bg-BG" sz="2800" b="1" dirty="0">
                <a:solidFill>
                  <a:schemeClr val="tx2">
                    <a:lumMod val="60000"/>
                    <a:lumOff val="40000"/>
                  </a:schemeClr>
                </a:solidFill>
                <a:latin typeface="Century" panose="02040604050505020304" pitchFamily="18" charset="0"/>
              </a:rPr>
              <a:t>Role of the Bulgarian Orthodox Church in Saving the Bulgarian </a:t>
            </a:r>
            <a:r>
              <a:rPr lang="bg-BG" sz="2800" b="1" dirty="0" smtClean="0">
                <a:solidFill>
                  <a:schemeClr val="tx2">
                    <a:lumMod val="60000"/>
                    <a:lumOff val="40000"/>
                  </a:schemeClr>
                </a:solidFill>
                <a:latin typeface="Century" panose="02040604050505020304" pitchFamily="18" charset="0"/>
              </a:rPr>
              <a:t>Jews.</a:t>
            </a:r>
            <a:r>
              <a:rPr lang="en-US" sz="2800" b="1" dirty="0" smtClean="0">
                <a:solidFill>
                  <a:schemeClr val="tx2">
                    <a:lumMod val="60000"/>
                    <a:lumOff val="40000"/>
                  </a:schemeClr>
                </a:solidFill>
                <a:latin typeface="Century" panose="02040604050505020304" pitchFamily="18" charset="0"/>
              </a:rPr>
              <a:t> </a:t>
            </a:r>
            <a:r>
              <a:rPr lang="bg-BG" sz="2800" b="1" dirty="0" smtClean="0">
                <a:solidFill>
                  <a:schemeClr val="tx2">
                    <a:lumMod val="60000"/>
                    <a:lumOff val="40000"/>
                  </a:schemeClr>
                </a:solidFill>
                <a:latin typeface="Century" panose="02040604050505020304" pitchFamily="18" charset="0"/>
              </a:rPr>
              <a:t>The </a:t>
            </a:r>
            <a:r>
              <a:rPr lang="bg-BG" sz="2800" b="1" dirty="0">
                <a:solidFill>
                  <a:schemeClr val="tx2">
                    <a:lumMod val="60000"/>
                    <a:lumOff val="40000"/>
                  </a:schemeClr>
                </a:solidFill>
                <a:latin typeface="Century" panose="02040604050505020304" pitchFamily="18" charset="0"/>
              </a:rPr>
              <a:t>Contribution of the Bulgarian Lawyers to the Protection of the Highest Value – Human Life in the Saving of the Bulgarian Jews</a:t>
            </a:r>
            <a:r>
              <a:rPr lang="bg-BG" sz="2800" dirty="0">
                <a:solidFill>
                  <a:schemeClr val="tx2">
                    <a:lumMod val="60000"/>
                    <a:lumOff val="40000"/>
                  </a:schemeClr>
                </a:solidFill>
                <a:latin typeface="Century" panose="02040604050505020304" pitchFamily="18" charset="0"/>
              </a:rPr>
              <a:t>“ </a:t>
            </a:r>
            <a:endParaRPr lang="bg-BG" sz="2800" dirty="0">
              <a:solidFill>
                <a:schemeClr val="tx2">
                  <a:lumMod val="60000"/>
                  <a:lumOff val="40000"/>
                </a:schemeClr>
              </a:solidFill>
              <a:latin typeface="Century" panose="02040604050505020304" pitchFamily="18" charset="0"/>
            </a:endParaRPr>
          </a:p>
        </p:txBody>
      </p:sp>
    </p:spTree>
    <p:extLst>
      <p:ext uri="{BB962C8B-B14F-4D97-AF65-F5344CB8AC3E}">
        <p14:creationId xmlns:p14="http://schemas.microsoft.com/office/powerpoint/2010/main" val="2028040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Century" panose="02040604050505020304" pitchFamily="18" charset="0"/>
              </a:rPr>
              <a:t>Domestic violence and the role of lawyers and legal entities</a:t>
            </a:r>
            <a:endParaRPr lang="bg-BG" b="1" dirty="0">
              <a:solidFill>
                <a:srgbClr val="C00000"/>
              </a:solidFill>
              <a:latin typeface="Century" panose="02040604050505020304" pitchFamily="18" charset="0"/>
            </a:endParaRPr>
          </a:p>
        </p:txBody>
      </p:sp>
      <p:sp>
        <p:nvSpPr>
          <p:cNvPr id="3" name="Content Placeholder 2"/>
          <p:cNvSpPr>
            <a:spLocks noGrp="1"/>
          </p:cNvSpPr>
          <p:nvPr>
            <p:ph sz="quarter" idx="13"/>
          </p:nvPr>
        </p:nvSpPr>
        <p:spPr/>
        <p:txBody>
          <a:bodyPr>
            <a:normAutofit/>
          </a:bodyPr>
          <a:lstStyle/>
          <a:p>
            <a:pPr algn="just"/>
            <a:r>
              <a:rPr lang="bg-BG" sz="2800" dirty="0">
                <a:solidFill>
                  <a:schemeClr val="tx2">
                    <a:lumMod val="60000"/>
                    <a:lumOff val="40000"/>
                  </a:schemeClr>
                </a:solidFill>
                <a:latin typeface="Century" panose="02040604050505020304" pitchFamily="18" charset="0"/>
              </a:rPr>
              <a:t>The International </a:t>
            </a:r>
            <a:r>
              <a:rPr lang="bg-BG" sz="2800" b="1" dirty="0">
                <a:solidFill>
                  <a:schemeClr val="tx2">
                    <a:lumMod val="60000"/>
                    <a:lumOff val="40000"/>
                  </a:schemeClr>
                </a:solidFill>
                <a:latin typeface="Century" panose="02040604050505020304" pitchFamily="18" charset="0"/>
              </a:rPr>
              <a:t>Forum "Lawyers Against Violence</a:t>
            </a:r>
            <a:r>
              <a:rPr lang="bg-BG" sz="2800" dirty="0">
                <a:solidFill>
                  <a:schemeClr val="tx2">
                    <a:lumMod val="60000"/>
                    <a:lumOff val="40000"/>
                  </a:schemeClr>
                </a:solidFill>
                <a:latin typeface="Century" panose="02040604050505020304" pitchFamily="18" charset="0"/>
              </a:rPr>
              <a:t>" was held in Plovdiv on November 2018. It was organized by the W</a:t>
            </a:r>
            <a:r>
              <a:rPr lang="en-US" sz="2800" dirty="0">
                <a:solidFill>
                  <a:schemeClr val="tx2">
                    <a:lumMod val="60000"/>
                    <a:lumOff val="40000"/>
                  </a:schemeClr>
                </a:solidFill>
                <a:latin typeface="Century" panose="02040604050505020304" pitchFamily="18" charset="0"/>
              </a:rPr>
              <a:t>omen Lawyers Association, the Association of Women Lawyers Milano, Sofia Bar Association and the Supreme Bar Council.  Representatives of the Bulgarian Parliament and the Ministry of Justice took part in the forum.</a:t>
            </a:r>
            <a:endParaRPr lang="bg-BG" sz="2800" dirty="0">
              <a:solidFill>
                <a:schemeClr val="tx2">
                  <a:lumMod val="60000"/>
                  <a:lumOff val="40000"/>
                </a:schemeClr>
              </a:solidFill>
              <a:latin typeface="Century" panose="020406040505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181600"/>
            <a:ext cx="1905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43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23024</TotalTime>
  <Words>846</Words>
  <Application>Microsoft Office PowerPoint</Application>
  <PresentationFormat>On-screen Show (4:3)</PresentationFormat>
  <Paragraphs>62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DEVELOPING AND STRENGHTENING THE SOCIAL ROLE of the Modern Bar Association Through Cooperation with Other Legal Entities   </vt:lpstr>
      <vt:lpstr>Sofia bar association 120 years of history</vt:lpstr>
      <vt:lpstr>Constitution of the Republic of Bulgaria</vt:lpstr>
      <vt:lpstr>BULGARIAN BAR ASSOCIATIONS</vt:lpstr>
      <vt:lpstr>Collaboration with legal entities</vt:lpstr>
      <vt:lpstr> Social role of  the sofia bar association</vt:lpstr>
      <vt:lpstr>Sofia Bar Association and Women Lawyers Association</vt:lpstr>
      <vt:lpstr>Sofia Bar Association and Women Lawyers Association</vt:lpstr>
      <vt:lpstr>Domestic violence and the role of lawyers and legal entities</vt:lpstr>
      <vt:lpstr>Collaboration with other legal enthities</vt:lpstr>
      <vt:lpstr>RiGHT OF CONSTITUTIONAL COMPLAINT</vt:lpstr>
      <vt:lpstr>BENEFITS FOR THE INDIVIDUAL LAWYER</vt:lpstr>
      <vt:lpstr>Elka porominska  yordanka bekirska WARSAW,  MODERN BAR  ASSOCIATION CONFERENCE  13 – 14 JUNE 2019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Bekirska</dc:creator>
  <cp:lastModifiedBy>Bekirska</cp:lastModifiedBy>
  <cp:revision>31</cp:revision>
  <dcterms:created xsi:type="dcterms:W3CDTF">2019-05-29T08:46:55Z</dcterms:created>
  <dcterms:modified xsi:type="dcterms:W3CDTF">2019-06-14T08:30:58Z</dcterms:modified>
</cp:coreProperties>
</file>