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ítulo y subtítulo">
    <p:spTree>
      <p:nvGrpSpPr>
        <p:cNvPr id="1" name=""/>
        <p:cNvGrpSpPr/>
        <p:nvPr/>
      </p:nvGrpSpPr>
      <p:grpSpPr>
        <a:xfrm>
          <a:off x="0" y="0"/>
          <a:ext cx="0" cy="0"/>
          <a:chOff x="0" y="0"/>
          <a:chExt cx="0" cy="0"/>
        </a:xfrm>
      </p:grpSpPr>
      <p:sp>
        <p:nvSpPr>
          <p:cNvPr id="11" name="Texto del título"/>
          <p:cNvSpPr txBox="1"/>
          <p:nvPr>
            <p:ph type="title"/>
          </p:nvPr>
        </p:nvSpPr>
        <p:spPr>
          <a:xfrm>
            <a:off x="1270000" y="1638300"/>
            <a:ext cx="10464800" cy="3302000"/>
          </a:xfrm>
          <a:prstGeom prst="rect">
            <a:avLst/>
          </a:prstGeom>
        </p:spPr>
        <p:txBody>
          <a:bodyPr anchor="b"/>
          <a:lstStyle/>
          <a:p>
            <a:pPr/>
            <a:r>
              <a:t>Texto del título</a:t>
            </a:r>
          </a:p>
        </p:txBody>
      </p:sp>
      <p:sp>
        <p:nvSpPr>
          <p:cNvPr id="12" name="Nivel de texto 1…"/>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
    <p:spTree>
      <p:nvGrpSpPr>
        <p:cNvPr id="1" name=""/>
        <p:cNvGrpSpPr/>
        <p:nvPr/>
      </p:nvGrpSpPr>
      <p:grpSpPr>
        <a:xfrm>
          <a:off x="0" y="0"/>
          <a:ext cx="0" cy="0"/>
          <a:chOff x="0" y="0"/>
          <a:chExt cx="0" cy="0"/>
        </a:xfrm>
      </p:grpSpPr>
      <p:sp>
        <p:nvSpPr>
          <p:cNvPr id="93" name="– Juan López"/>
          <p:cNvSpPr txBox="1"/>
          <p:nvPr>
            <p:ph type="body" sz="quarter" idx="13"/>
          </p:nvPr>
        </p:nvSpPr>
        <p:spPr>
          <a:xfrm>
            <a:off x="1270000" y="6362700"/>
            <a:ext cx="10464800" cy="533400"/>
          </a:xfrm>
          <a:prstGeom prst="rect">
            <a:avLst/>
          </a:prstGeom>
        </p:spPr>
        <p:txBody>
          <a:bodyPr anchor="t">
            <a:spAutoFit/>
          </a:bodyPr>
          <a:lstStyle>
            <a:lvl1pPr marL="0" indent="0" algn="ctr">
              <a:spcBef>
                <a:spcPts val="0"/>
              </a:spcBef>
              <a:buSzTx/>
              <a:buNone/>
              <a:defRPr b="1" sz="2800">
                <a:latin typeface="Helvetica"/>
                <a:ea typeface="Helvetica"/>
                <a:cs typeface="Helvetica"/>
                <a:sym typeface="Helvetica"/>
              </a:defRPr>
            </a:lvl1pPr>
          </a:lstStyle>
          <a:p>
            <a:pPr/>
            <a:r>
              <a:t>– Juan López</a:t>
            </a:r>
          </a:p>
        </p:txBody>
      </p:sp>
      <p:sp>
        <p:nvSpPr>
          <p:cNvPr id="94" name="“Escribir una cita aquí”"/>
          <p:cNvSpPr txBox="1"/>
          <p:nvPr>
            <p:ph type="body" sz="quarter" idx="14"/>
          </p:nvPr>
        </p:nvSpPr>
        <p:spPr>
          <a:xfrm>
            <a:off x="1270000" y="4254500"/>
            <a:ext cx="10464800" cy="711200"/>
          </a:xfrm>
          <a:prstGeom prst="rect">
            <a:avLst/>
          </a:prstGeom>
        </p:spPr>
        <p:txBody>
          <a:bodyPr>
            <a:spAutoFit/>
          </a:bodyPr>
          <a:lstStyle>
            <a:lvl1pPr marL="0" indent="0" algn="ctr">
              <a:spcBef>
                <a:spcPts val="2400"/>
              </a:spcBef>
              <a:buSzTx/>
              <a:buNone/>
              <a:defRPr sz="4000"/>
            </a:lvl1pPr>
          </a:lstStyle>
          <a:p>
            <a:pPr/>
            <a:r>
              <a:t>“Escribir una cita aquí”</a:t>
            </a:r>
          </a:p>
        </p:txBody>
      </p:sp>
      <p:sp>
        <p:nvSpPr>
          <p:cNvPr id="95"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Imagen"/>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n blanco">
    <p:spTree>
      <p:nvGrpSpPr>
        <p:cNvPr id="1" name=""/>
        <p:cNvGrpSpPr/>
        <p:nvPr/>
      </p:nvGrpSpPr>
      <p:grpSpPr>
        <a:xfrm>
          <a:off x="0" y="0"/>
          <a:ext cx="0" cy="0"/>
          <a:chOff x="0" y="0"/>
          <a:chExt cx="0" cy="0"/>
        </a:xfrm>
      </p:grpSpPr>
      <p:sp>
        <p:nvSpPr>
          <p:cNvPr id="110"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horizontal)">
    <p:spTree>
      <p:nvGrpSpPr>
        <p:cNvPr id="1" name=""/>
        <p:cNvGrpSpPr/>
        <p:nvPr/>
      </p:nvGrpSpPr>
      <p:grpSpPr>
        <a:xfrm>
          <a:off x="0" y="0"/>
          <a:ext cx="0" cy="0"/>
          <a:chOff x="0" y="0"/>
          <a:chExt cx="0" cy="0"/>
        </a:xfrm>
      </p:grpSpPr>
      <p:sp>
        <p:nvSpPr>
          <p:cNvPr id="20" name="Imagen"/>
          <p:cNvSpPr/>
          <p:nvPr>
            <p:ph type="pic" idx="13"/>
          </p:nvPr>
        </p:nvSpPr>
        <p:spPr>
          <a:xfrm>
            <a:off x="1600200" y="635000"/>
            <a:ext cx="9779000" cy="5918200"/>
          </a:xfrm>
          <a:prstGeom prst="rect">
            <a:avLst/>
          </a:prstGeom>
        </p:spPr>
        <p:txBody>
          <a:bodyPr lIns="91439" tIns="45719" rIns="91439" bIns="45719" anchor="t">
            <a:noAutofit/>
          </a:bodyPr>
          <a:lstStyle/>
          <a:p>
            <a:pPr/>
          </a:p>
        </p:txBody>
      </p:sp>
      <p:sp>
        <p:nvSpPr>
          <p:cNvPr id="21" name="Texto del título"/>
          <p:cNvSpPr txBox="1"/>
          <p:nvPr>
            <p:ph type="title"/>
          </p:nvPr>
        </p:nvSpPr>
        <p:spPr>
          <a:xfrm>
            <a:off x="1270000" y="6718300"/>
            <a:ext cx="10464800" cy="1422400"/>
          </a:xfrm>
          <a:prstGeom prst="rect">
            <a:avLst/>
          </a:prstGeom>
        </p:spPr>
        <p:txBody>
          <a:bodyPr anchor="b"/>
          <a:lstStyle/>
          <a:p>
            <a:pPr/>
            <a:r>
              <a:t>Texto del título</a:t>
            </a:r>
          </a:p>
        </p:txBody>
      </p:sp>
      <p:sp>
        <p:nvSpPr>
          <p:cNvPr id="22" name="Nivel de texto 1…"/>
          <p:cNvSpPr txBox="1"/>
          <p:nvPr>
            <p:ph type="body" sz="quarter"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Nivel de texto 1</a:t>
            </a:r>
          </a:p>
          <a:p>
            <a:pPr lvl="1"/>
            <a:r>
              <a:t>Nivel de texto 2</a:t>
            </a:r>
          </a:p>
          <a:p>
            <a:pPr lvl="2"/>
            <a:r>
              <a:t>Nivel de texto 3</a:t>
            </a:r>
          </a:p>
          <a:p>
            <a:pPr lvl="3"/>
            <a:r>
              <a:t>Nivel de texto 4</a:t>
            </a:r>
          </a:p>
          <a:p>
            <a:pPr lvl="4"/>
            <a:r>
              <a:t>Nivel de texto 5</a:t>
            </a:r>
          </a:p>
        </p:txBody>
      </p:sp>
      <p:sp>
        <p:nvSpPr>
          <p:cNvPr id="23"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centro)">
    <p:spTree>
      <p:nvGrpSpPr>
        <p:cNvPr id="1" name=""/>
        <p:cNvGrpSpPr/>
        <p:nvPr/>
      </p:nvGrpSpPr>
      <p:grpSpPr>
        <a:xfrm>
          <a:off x="0" y="0"/>
          <a:ext cx="0" cy="0"/>
          <a:chOff x="0" y="0"/>
          <a:chExt cx="0" cy="0"/>
        </a:xfrm>
      </p:grpSpPr>
      <p:sp>
        <p:nvSpPr>
          <p:cNvPr id="30" name="Texto del título"/>
          <p:cNvSpPr txBox="1"/>
          <p:nvPr>
            <p:ph type="title"/>
          </p:nvPr>
        </p:nvSpPr>
        <p:spPr>
          <a:xfrm>
            <a:off x="1270000" y="3225800"/>
            <a:ext cx="10464800" cy="3302000"/>
          </a:xfrm>
          <a:prstGeom prst="rect">
            <a:avLst/>
          </a:prstGeom>
        </p:spPr>
        <p:txBody>
          <a:bodyPr/>
          <a:lstStyle/>
          <a:p>
            <a:pPr/>
            <a:r>
              <a:t>Texto del título</a:t>
            </a:r>
          </a:p>
        </p:txBody>
      </p:sp>
      <p:sp>
        <p:nvSpPr>
          <p:cNvPr id="31"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vertical)">
    <p:spTree>
      <p:nvGrpSpPr>
        <p:cNvPr id="1" name=""/>
        <p:cNvGrpSpPr/>
        <p:nvPr/>
      </p:nvGrpSpPr>
      <p:grpSpPr>
        <a:xfrm>
          <a:off x="0" y="0"/>
          <a:ext cx="0" cy="0"/>
          <a:chOff x="0" y="0"/>
          <a:chExt cx="0" cy="0"/>
        </a:xfrm>
      </p:grpSpPr>
      <p:sp>
        <p:nvSpPr>
          <p:cNvPr id="38" name="Imagen"/>
          <p:cNvSpPr/>
          <p:nvPr>
            <p:ph type="pic" sz="half" idx="13"/>
          </p:nvPr>
        </p:nvSpPr>
        <p:spPr>
          <a:xfrm>
            <a:off x="6718300" y="762000"/>
            <a:ext cx="5334000" cy="8242300"/>
          </a:xfrm>
          <a:prstGeom prst="rect">
            <a:avLst/>
          </a:prstGeom>
        </p:spPr>
        <p:txBody>
          <a:bodyPr lIns="91439" tIns="45719" rIns="91439" bIns="45719" anchor="t">
            <a:noAutofit/>
          </a:bodyPr>
          <a:lstStyle/>
          <a:p>
            <a:pPr/>
          </a:p>
        </p:txBody>
      </p:sp>
      <p:sp>
        <p:nvSpPr>
          <p:cNvPr id="39" name="Texto del título"/>
          <p:cNvSpPr txBox="1"/>
          <p:nvPr>
            <p:ph type="title"/>
          </p:nvPr>
        </p:nvSpPr>
        <p:spPr>
          <a:xfrm>
            <a:off x="952500" y="762000"/>
            <a:ext cx="5334000" cy="4000500"/>
          </a:xfrm>
          <a:prstGeom prst="rect">
            <a:avLst/>
          </a:prstGeom>
        </p:spPr>
        <p:txBody>
          <a:bodyPr anchor="b"/>
          <a:lstStyle>
            <a:lvl1pPr>
              <a:defRPr sz="6000"/>
            </a:lvl1pPr>
          </a:lstStyle>
          <a:p>
            <a:pPr/>
            <a:r>
              <a:t>Texto del título</a:t>
            </a:r>
          </a:p>
        </p:txBody>
      </p:sp>
      <p:sp>
        <p:nvSpPr>
          <p:cNvPr id="40" name="Nivel de texto 1…"/>
          <p:cNvSpPr txBox="1"/>
          <p:nvPr>
            <p:ph type="body" sz="quarter"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Nivel de texto 1</a:t>
            </a:r>
          </a:p>
          <a:p>
            <a:pPr lvl="1"/>
            <a:r>
              <a:t>Nivel de texto 2</a:t>
            </a:r>
          </a:p>
          <a:p>
            <a:pPr lvl="2"/>
            <a:r>
              <a:t>Nivel de texto 3</a:t>
            </a:r>
          </a:p>
          <a:p>
            <a:pPr lvl="3"/>
            <a:r>
              <a:t>Nivel de texto 4</a:t>
            </a:r>
          </a:p>
          <a:p>
            <a:pPr lvl="4"/>
            <a:r>
              <a:t>Nivel de texto 5</a:t>
            </a:r>
          </a:p>
        </p:txBody>
      </p:sp>
      <p:sp>
        <p:nvSpPr>
          <p:cNvPr id="41"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arriba)">
    <p:spTree>
      <p:nvGrpSpPr>
        <p:cNvPr id="1" name=""/>
        <p:cNvGrpSpPr/>
        <p:nvPr/>
      </p:nvGrpSpPr>
      <p:grpSpPr>
        <a:xfrm>
          <a:off x="0" y="0"/>
          <a:ext cx="0" cy="0"/>
          <a:chOff x="0" y="0"/>
          <a:chExt cx="0" cy="0"/>
        </a:xfrm>
      </p:grpSpPr>
      <p:sp>
        <p:nvSpPr>
          <p:cNvPr id="48" name="Texto del título"/>
          <p:cNvSpPr txBox="1"/>
          <p:nvPr>
            <p:ph type="title"/>
          </p:nvPr>
        </p:nvSpPr>
        <p:spPr>
          <a:prstGeom prst="rect">
            <a:avLst/>
          </a:prstGeom>
        </p:spPr>
        <p:txBody>
          <a:bodyPr/>
          <a:lstStyle/>
          <a:p>
            <a:pPr/>
            <a:r>
              <a:t>Texto del título</a:t>
            </a:r>
          </a:p>
        </p:txBody>
      </p:sp>
      <p:sp>
        <p:nvSpPr>
          <p:cNvPr id="4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viñetas">
    <p:spTree>
      <p:nvGrpSpPr>
        <p:cNvPr id="1" name=""/>
        <p:cNvGrpSpPr/>
        <p:nvPr/>
      </p:nvGrpSpPr>
      <p:grpSpPr>
        <a:xfrm>
          <a:off x="0" y="0"/>
          <a:ext cx="0" cy="0"/>
          <a:chOff x="0" y="0"/>
          <a:chExt cx="0" cy="0"/>
        </a:xfrm>
      </p:grpSpPr>
      <p:sp>
        <p:nvSpPr>
          <p:cNvPr id="56" name="Texto del título"/>
          <p:cNvSpPr txBox="1"/>
          <p:nvPr>
            <p:ph type="title"/>
          </p:nvPr>
        </p:nvSpPr>
        <p:spPr>
          <a:prstGeom prst="rect">
            <a:avLst/>
          </a:prstGeom>
        </p:spPr>
        <p:txBody>
          <a:bodyPr/>
          <a:lstStyle/>
          <a:p>
            <a:pPr/>
            <a:r>
              <a:t>Texto del título</a:t>
            </a:r>
          </a:p>
        </p:txBody>
      </p:sp>
      <p:sp>
        <p:nvSpPr>
          <p:cNvPr id="57" name="Nivel de texto 1…"/>
          <p:cNvSpPr txBox="1"/>
          <p:nvPr>
            <p:ph type="body" idx="1"/>
          </p:nvPr>
        </p:nvSpPr>
        <p:spPr>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58"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viñetas y foto">
    <p:spTree>
      <p:nvGrpSpPr>
        <p:cNvPr id="1" name=""/>
        <p:cNvGrpSpPr/>
        <p:nvPr/>
      </p:nvGrpSpPr>
      <p:grpSpPr>
        <a:xfrm>
          <a:off x="0" y="0"/>
          <a:ext cx="0" cy="0"/>
          <a:chOff x="0" y="0"/>
          <a:chExt cx="0" cy="0"/>
        </a:xfrm>
      </p:grpSpPr>
      <p:sp>
        <p:nvSpPr>
          <p:cNvPr id="65" name="Imagen"/>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exto del título"/>
          <p:cNvSpPr txBox="1"/>
          <p:nvPr>
            <p:ph type="title"/>
          </p:nvPr>
        </p:nvSpPr>
        <p:spPr>
          <a:prstGeom prst="rect">
            <a:avLst/>
          </a:prstGeom>
        </p:spPr>
        <p:txBody>
          <a:bodyPr/>
          <a:lstStyle/>
          <a:p>
            <a:pPr/>
            <a:r>
              <a:t>Texto del título</a:t>
            </a:r>
          </a:p>
        </p:txBody>
      </p:sp>
      <p:sp>
        <p:nvSpPr>
          <p:cNvPr id="67" name="Nivel de texto 1…"/>
          <p:cNvSpPr txBox="1"/>
          <p:nvPr>
            <p:ph type="body" sz="half"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a:r>
              <a:t>Nivel de texto 1</a:t>
            </a:r>
          </a:p>
          <a:p>
            <a:pPr lvl="1"/>
            <a:r>
              <a:t>Nivel de texto 2</a:t>
            </a:r>
          </a:p>
          <a:p>
            <a:pPr lvl="2"/>
            <a:r>
              <a:t>Nivel de texto 3</a:t>
            </a:r>
          </a:p>
          <a:p>
            <a:pPr lvl="3"/>
            <a:r>
              <a:t>Nivel de texto 4</a:t>
            </a:r>
          </a:p>
          <a:p>
            <a:pPr lvl="4"/>
            <a:r>
              <a:t>Nivel de texto 5</a:t>
            </a:r>
          </a:p>
        </p:txBody>
      </p:sp>
      <p:sp>
        <p:nvSpPr>
          <p:cNvPr id="68"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ñetas">
    <p:spTree>
      <p:nvGrpSpPr>
        <p:cNvPr id="1" name=""/>
        <p:cNvGrpSpPr/>
        <p:nvPr/>
      </p:nvGrpSpPr>
      <p:grpSpPr>
        <a:xfrm>
          <a:off x="0" y="0"/>
          <a:ext cx="0" cy="0"/>
          <a:chOff x="0" y="0"/>
          <a:chExt cx="0" cy="0"/>
        </a:xfrm>
      </p:grpSpPr>
      <p:sp>
        <p:nvSpPr>
          <p:cNvPr id="75" name="Nivel de texto 1…"/>
          <p:cNvSpPr txBox="1"/>
          <p:nvPr>
            <p:ph type="body" idx="1"/>
          </p:nvPr>
        </p:nvSpPr>
        <p:spPr>
          <a:xfrm>
            <a:off x="952500" y="1270000"/>
            <a:ext cx="11099800" cy="7213600"/>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76"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fotos">
    <p:spTree>
      <p:nvGrpSpPr>
        <p:cNvPr id="1" name=""/>
        <p:cNvGrpSpPr/>
        <p:nvPr/>
      </p:nvGrpSpPr>
      <p:grpSpPr>
        <a:xfrm>
          <a:off x="0" y="0"/>
          <a:ext cx="0" cy="0"/>
          <a:chOff x="0" y="0"/>
          <a:chExt cx="0" cy="0"/>
        </a:xfrm>
      </p:grpSpPr>
      <p:sp>
        <p:nvSpPr>
          <p:cNvPr id="83" name="Imagen"/>
          <p:cNvSpPr/>
          <p:nvPr>
            <p:ph type="pic" sz="quarter" idx="13"/>
          </p:nvPr>
        </p:nvSpPr>
        <p:spPr>
          <a:xfrm>
            <a:off x="6718300" y="5092700"/>
            <a:ext cx="5334000" cy="3898900"/>
          </a:xfrm>
          <a:prstGeom prst="rect">
            <a:avLst/>
          </a:prstGeom>
        </p:spPr>
        <p:txBody>
          <a:bodyPr lIns="91439" tIns="45719" rIns="91439" bIns="45719" anchor="t">
            <a:noAutofit/>
          </a:bodyPr>
          <a:lstStyle/>
          <a:p>
            <a:pPr/>
          </a:p>
        </p:txBody>
      </p:sp>
      <p:sp>
        <p:nvSpPr>
          <p:cNvPr id="84" name="Imagen"/>
          <p:cNvSpPr/>
          <p:nvPr>
            <p:ph type="pic" sz="quarter" idx="14"/>
          </p:nvPr>
        </p:nvSpPr>
        <p:spPr>
          <a:xfrm>
            <a:off x="6718300" y="762000"/>
            <a:ext cx="5334000" cy="3898900"/>
          </a:xfrm>
          <a:prstGeom prst="rect">
            <a:avLst/>
          </a:prstGeom>
        </p:spPr>
        <p:txBody>
          <a:bodyPr lIns="91439" tIns="45719" rIns="91439" bIns="45719" anchor="t">
            <a:noAutofit/>
          </a:bodyPr>
          <a:lstStyle/>
          <a:p>
            <a:pPr/>
          </a:p>
        </p:txBody>
      </p:sp>
      <p:sp>
        <p:nvSpPr>
          <p:cNvPr id="85" name="Imagen"/>
          <p:cNvSpPr/>
          <p:nvPr>
            <p:ph type="pic" sz="half" idx="15"/>
          </p:nvPr>
        </p:nvSpPr>
        <p:spPr>
          <a:xfrm>
            <a:off x="952500" y="762884"/>
            <a:ext cx="5334000" cy="8229601"/>
          </a:xfrm>
          <a:prstGeom prst="rect">
            <a:avLst/>
          </a:prstGeom>
        </p:spPr>
        <p:txBody>
          <a:bodyPr lIns="91439" tIns="45719" rIns="91439" bIns="45719" anchor="t">
            <a:noAutofit/>
          </a:bodyPr>
          <a:lstStyle/>
          <a:p>
            <a:pPr/>
          </a:p>
        </p:txBody>
      </p:sp>
      <p:sp>
        <p:nvSpPr>
          <p:cNvPr id="86" name="Número de diapositiva"/>
          <p:cNvSpPr txBox="1"/>
          <p:nvPr>
            <p:ph type="sldNum" sz="quarter" idx="2"/>
          </p:nvPr>
        </p:nvSpPr>
        <p:spPr>
          <a:xfrm>
            <a:off x="6311798" y="9245600"/>
            <a:ext cx="368504" cy="381000"/>
          </a:xfrm>
          <a:prstGeom prst="rect">
            <a:avLst/>
          </a:prstGeom>
        </p:spPr>
        <p:txBody>
          <a:bodyPr anchor="t"/>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exto del título"/>
          <p:cNvSpPr txBox="1"/>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Texto del título</a:t>
            </a:r>
          </a:p>
        </p:txBody>
      </p:sp>
      <p:sp>
        <p:nvSpPr>
          <p:cNvPr id="3" name="Nivel de texto 1…"/>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p:nvPr>
            <p:ph type="sldNum" sz="quarter" idx="2"/>
          </p:nvPr>
        </p:nvSpPr>
        <p:spPr>
          <a:xfrm>
            <a:off x="6311798" y="9245599"/>
            <a:ext cx="368504" cy="381001"/>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57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914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71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828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860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7432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2004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6576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114800" marR="0" indent="-4572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oirp.gda.pl/izba/orzeczenia-okregowego-sadu-dyscyplinarnego/rok-2018/" TargetMode="External"/><Relationship Id="rId3" Type="http://schemas.openxmlformats.org/officeDocument/2006/relationships/hyperlink" Target="http://wsd.kirp.pl/" TargetMode="External"/><Relationship Id="rId4" Type="http://schemas.openxmlformats.org/officeDocument/2006/relationships/image" Target="../media/image1.tif"/></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HE PUBLICATIONS OF DISCIPLINARY SANCTIONS"/>
          <p:cNvSpPr txBox="1"/>
          <p:nvPr>
            <p:ph type="ctrTitle"/>
          </p:nvPr>
        </p:nvSpPr>
        <p:spPr>
          <a:prstGeom prst="rect">
            <a:avLst/>
          </a:prstGeom>
        </p:spPr>
        <p:txBody>
          <a:bodyPr/>
          <a:lstStyle>
            <a:lvl1pPr defTabSz="514095">
              <a:defRPr sz="7040">
                <a:solidFill>
                  <a:schemeClr val="accent2">
                    <a:hueOff val="-1342298"/>
                    <a:satOff val="-4651"/>
                    <a:lumOff val="19617"/>
                  </a:schemeClr>
                </a:solidFill>
              </a:defRPr>
            </a:lvl1pPr>
          </a:lstStyle>
          <a:p>
            <a:pPr/>
            <a:r>
              <a:t>THE PUBLICATIONS OF DISCIPLINARY SANCTIONS</a:t>
            </a:r>
          </a:p>
        </p:txBody>
      </p:sp>
      <p:sp>
        <p:nvSpPr>
          <p:cNvPr id="120" name="AITZOL ASLA URIBE"/>
          <p:cNvSpPr txBox="1"/>
          <p:nvPr>
            <p:ph type="subTitle" sz="quarter" idx="1"/>
          </p:nvPr>
        </p:nvSpPr>
        <p:spPr>
          <a:prstGeom prst="rect">
            <a:avLst/>
          </a:prstGeom>
        </p:spPr>
        <p:txBody>
          <a:bodyPr/>
          <a:lstStyle/>
          <a:p>
            <a:pPr/>
            <a:r>
              <a:t>AITZOL ASLA URIBE</a:t>
            </a:r>
          </a:p>
        </p:txBody>
      </p:sp>
      <p:pic>
        <p:nvPicPr>
          <p:cNvPr id="121" name="Imagen" descr="Imagen"/>
          <p:cNvPicPr>
            <a:picLocks noChangeAspect="1"/>
          </p:cNvPicPr>
          <p:nvPr/>
        </p:nvPicPr>
        <p:blipFill>
          <a:blip r:embed="rId2">
            <a:extLst/>
          </a:blip>
          <a:stretch>
            <a:fillRect/>
          </a:stretch>
        </p:blipFill>
        <p:spPr>
          <a:xfrm>
            <a:off x="5213350" y="6769100"/>
            <a:ext cx="2578100" cy="11938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HE CURRENT SITUATION IN BILBAO/BIZKAIA BAR …AND IN SPAIN"/>
          <p:cNvSpPr txBox="1"/>
          <p:nvPr>
            <p:ph type="title"/>
          </p:nvPr>
        </p:nvSpPr>
        <p:spPr>
          <a:xfrm>
            <a:off x="952500" y="406400"/>
            <a:ext cx="11099800" cy="1193800"/>
          </a:xfrm>
          <a:prstGeom prst="rect">
            <a:avLst/>
          </a:prstGeom>
        </p:spPr>
        <p:txBody>
          <a:bodyPr/>
          <a:lstStyle>
            <a:lvl1pPr defTabSz="268731">
              <a:defRPr sz="3680"/>
            </a:lvl1pPr>
          </a:lstStyle>
          <a:p>
            <a:pPr/>
            <a:r>
              <a:t>THE CURRENT SITUATION IN BILBAO/BIZKAIA BAR …AND IN SPAIN</a:t>
            </a:r>
          </a:p>
        </p:txBody>
      </p:sp>
      <p:sp>
        <p:nvSpPr>
          <p:cNvPr id="156" name="The discussion, in my opinion, deals with the clash between THE RIGHT TO PRIVACY, and the SOCIETY,S Information Right.…"/>
          <p:cNvSpPr txBox="1"/>
          <p:nvPr>
            <p:ph type="body" idx="1"/>
          </p:nvPr>
        </p:nvSpPr>
        <p:spPr>
          <a:xfrm>
            <a:off x="850900" y="2159000"/>
            <a:ext cx="11099800" cy="6286500"/>
          </a:xfrm>
          <a:prstGeom prst="rect">
            <a:avLst/>
          </a:prstGeom>
        </p:spPr>
        <p:txBody>
          <a:bodyPr/>
          <a:lstStyle/>
          <a:p>
            <a:pPr marL="0" indent="0" algn="just" defTabSz="449580">
              <a:lnSpc>
                <a:spcPct val="120000"/>
              </a:lnSpc>
              <a:spcBef>
                <a:spcPts val="0"/>
              </a:spcBef>
              <a:buSzTx/>
              <a:buNone/>
              <a:defRPr sz="2400">
                <a:uFill>
                  <a:solidFill>
                    <a:srgbClr val="000000"/>
                  </a:solidFill>
                </a:uFill>
                <a:latin typeface="Trebuchet MS"/>
                <a:ea typeface="Trebuchet MS"/>
                <a:cs typeface="Trebuchet MS"/>
                <a:sym typeface="Trebuchet MS"/>
              </a:defRPr>
            </a:pPr>
            <a:r>
              <a:t>The discussion, in my opinion, deals with the clash between THE RIGHT TO PRIVACY, and the SOCIETY,S Information Right.</a:t>
            </a:r>
          </a:p>
          <a:p>
            <a:pPr marL="0" indent="0" algn="just" defTabSz="449580">
              <a:lnSpc>
                <a:spcPct val="120000"/>
              </a:lnSpc>
              <a:spcBef>
                <a:spcPts val="0"/>
              </a:spcBef>
              <a:buSzTx/>
              <a:buNone/>
              <a:defRPr sz="2400">
                <a:uFill>
                  <a:solidFill>
                    <a:srgbClr val="000000"/>
                  </a:solidFill>
                </a:uFill>
                <a:latin typeface="Trebuchet MS"/>
                <a:ea typeface="Trebuchet MS"/>
                <a:cs typeface="Trebuchet MS"/>
                <a:sym typeface="Trebuchet MS"/>
              </a:defRPr>
            </a:pPr>
          </a:p>
          <a:p>
            <a:pPr marL="0" indent="0" algn="just" defTabSz="449580">
              <a:lnSpc>
                <a:spcPct val="120000"/>
              </a:lnSpc>
              <a:spcBef>
                <a:spcPts val="0"/>
              </a:spcBef>
              <a:buSzTx/>
              <a:buNone/>
              <a:defRPr sz="2400">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t>Well, the situation in our BAR has also changed, after two reports from the General Council of Advocacy and the Delegate for Data Protection (DPO) of our BAR which have advised the prohibition to publish, at least openly, those sanctions.</a:t>
            </a:r>
          </a:p>
        </p:txBody>
      </p:sp>
      <p:pic>
        <p:nvPicPr>
          <p:cNvPr id="157" name="Imagen" descr="Imagen"/>
          <p:cNvPicPr>
            <a:picLocks noChangeAspect="1"/>
          </p:cNvPicPr>
          <p:nvPr/>
        </p:nvPicPr>
        <p:blipFill>
          <a:blip r:embed="rId2">
            <a:extLst/>
          </a:blip>
          <a:stretch>
            <a:fillRect/>
          </a:stretch>
        </p:blipFill>
        <p:spPr>
          <a:xfrm>
            <a:off x="9925416" y="8487818"/>
            <a:ext cx="2578101" cy="1193801"/>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THE CURRENT SITUATION IN BILBAO/BIZKIA BAR …AND IN SPAIN"/>
          <p:cNvSpPr txBox="1"/>
          <p:nvPr>
            <p:ph type="title"/>
          </p:nvPr>
        </p:nvSpPr>
        <p:spPr>
          <a:xfrm>
            <a:off x="952500" y="406400"/>
            <a:ext cx="11099800" cy="1598067"/>
          </a:xfrm>
          <a:prstGeom prst="rect">
            <a:avLst/>
          </a:prstGeom>
        </p:spPr>
        <p:txBody>
          <a:bodyPr/>
          <a:lstStyle>
            <a:lvl1pPr defTabSz="362204">
              <a:defRPr sz="4960"/>
            </a:lvl1pPr>
          </a:lstStyle>
          <a:p>
            <a:pPr/>
            <a:r>
              <a:t>THE CURRENT SITUATION IN BILBAO/BIZKIA BAR …AND IN SPAIN</a:t>
            </a:r>
          </a:p>
        </p:txBody>
      </p:sp>
      <p:sp>
        <p:nvSpPr>
          <p:cNvPr id="160" name="INFORMATION CAN BE GIVEN IN ACCORDANCE WITH THE COMPLIANCE OF THE TRANSPARENCY laws, AND DEFENSE  OF CONSUMERS AND USERS laws in force. The consumer has the right to know if a Lawyer can work as a lawyer, of course.…"/>
          <p:cNvSpPr txBox="1"/>
          <p:nvPr>
            <p:ph type="body" idx="1"/>
          </p:nvPr>
        </p:nvSpPr>
        <p:spPr>
          <a:prstGeom prst="rect">
            <a:avLst/>
          </a:prstGeom>
        </p:spPr>
        <p:txBody>
          <a:bodyPr/>
          <a:lstStyle/>
          <a:p>
            <a:pPr marL="0" indent="0" algn="just" defTabSz="449580">
              <a:spcBef>
                <a:spcPts val="0"/>
              </a:spcBef>
              <a:buSzTx/>
              <a:buNone/>
              <a:defRPr sz="2500">
                <a:solidFill>
                  <a:schemeClr val="accent5">
                    <a:hueOff val="100859"/>
                    <a:satOff val="-13629"/>
                    <a:lumOff val="23879"/>
                  </a:schemeClr>
                </a:solidFill>
                <a:uFill>
                  <a:solidFill>
                    <a:srgbClr val="000000"/>
                  </a:solidFill>
                </a:uFill>
                <a:latin typeface="Times New Roman"/>
                <a:ea typeface="Times New Roman"/>
                <a:cs typeface="Times New Roman"/>
                <a:sym typeface="Times New Roman"/>
              </a:defRPr>
            </a:pPr>
            <a:r>
              <a:t>INFORMATION CAN BE GIVEN IN ACCORDANCE WITH THE COMPLIANCE OF THE TRANSPARENCY laws, AND DEFENSE  OF CONSUMERS AND USERS laws in force. The consumer has the right to know if a Lawyer can work as a lawyer, of course.</a:t>
            </a:r>
          </a:p>
          <a:p>
            <a:pPr marL="0" indent="0" algn="just" defTabSz="449580">
              <a:spcBef>
                <a:spcPts val="0"/>
              </a:spcBef>
              <a:buSzTx/>
              <a:buNone/>
              <a:defRPr sz="2500">
                <a:uFill>
                  <a:solidFill>
                    <a:srgbClr val="000000"/>
                  </a:solidFill>
                </a:uFill>
                <a:latin typeface="Times New Roman"/>
                <a:ea typeface="Times New Roman"/>
                <a:cs typeface="Times New Roman"/>
                <a:sym typeface="Times New Roman"/>
              </a:defRPr>
            </a:pPr>
          </a:p>
          <a:p>
            <a:pPr marL="0" indent="0" algn="just" defTabSz="449580">
              <a:spcBef>
                <a:spcPts val="0"/>
              </a:spcBef>
              <a:buSzTx/>
              <a:buNone/>
              <a:defRPr sz="2500">
                <a:uFill>
                  <a:solidFill>
                    <a:srgbClr val="000000"/>
                  </a:solidFill>
                </a:uFill>
                <a:latin typeface="Times New Roman"/>
                <a:ea typeface="Times New Roman"/>
                <a:cs typeface="Times New Roman"/>
                <a:sym typeface="Times New Roman"/>
              </a:defRPr>
            </a:pPr>
            <a:r>
              <a:t>THAT FACULTY, and OBLIGATION OF PUBLICITY confront with LIMIT OF right to be forgotten, AND THE LEGISLATION ON DATA PROTECTION, WHICH ACCORDING TO THE REPORTS mentioned, prevent this publication IN THE bar magazine.</a:t>
            </a:r>
          </a:p>
          <a:p>
            <a:pPr marL="0" indent="0" algn="just" defTabSz="449580">
              <a:spcBef>
                <a:spcPts val="0"/>
              </a:spcBef>
              <a:buSzTx/>
              <a:buNone/>
              <a:defRPr sz="2500">
                <a:uFill>
                  <a:solidFill>
                    <a:srgbClr val="000000"/>
                  </a:solidFill>
                </a:uFill>
                <a:latin typeface="Times New Roman"/>
                <a:ea typeface="Times New Roman"/>
                <a:cs typeface="Times New Roman"/>
                <a:sym typeface="Times New Roman"/>
              </a:defRPr>
            </a:pPr>
          </a:p>
          <a:p>
            <a:pPr marL="0" indent="0" algn="just" defTabSz="449580">
              <a:spcBef>
                <a:spcPts val="0"/>
              </a:spcBef>
              <a:buSzTx/>
              <a:buNone/>
              <a:defRPr sz="2500">
                <a:uFill>
                  <a:solidFill>
                    <a:srgbClr val="000000"/>
                  </a:solidFill>
                </a:uFill>
                <a:latin typeface="Times New Roman"/>
                <a:ea typeface="Times New Roman"/>
                <a:cs typeface="Times New Roman"/>
                <a:sym typeface="Times New Roman"/>
              </a:defRPr>
            </a:pPr>
            <a:r>
              <a:t>WE HAVE THE OBLIGATION, BUT WE HAVE THE LIMITATION.</a:t>
            </a:r>
          </a:p>
          <a:p>
            <a:pPr marL="0" indent="0" algn="just" defTabSz="449580">
              <a:spcBef>
                <a:spcPts val="0"/>
              </a:spcBef>
              <a:buSzTx/>
              <a:buNone/>
              <a:defRPr sz="2500">
                <a:uFill>
                  <a:solidFill>
                    <a:srgbClr val="000000"/>
                  </a:solidFill>
                </a:uFill>
                <a:latin typeface="Times New Roman"/>
                <a:ea typeface="Times New Roman"/>
                <a:cs typeface="Times New Roman"/>
                <a:sym typeface="Times New Roman"/>
              </a:defRPr>
            </a:pPr>
          </a:p>
        </p:txBody>
      </p:sp>
      <p:pic>
        <p:nvPicPr>
          <p:cNvPr id="161" name="Imagen" descr="Imagen"/>
          <p:cNvPicPr>
            <a:picLocks noChangeAspect="1"/>
          </p:cNvPicPr>
          <p:nvPr/>
        </p:nvPicPr>
        <p:blipFill>
          <a:blip r:embed="rId2">
            <a:extLst/>
          </a:blip>
          <a:stretch>
            <a:fillRect/>
          </a:stretch>
        </p:blipFill>
        <p:spPr>
          <a:xfrm>
            <a:off x="9925416" y="8487818"/>
            <a:ext cx="2578101" cy="1193801"/>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THE CURRENT SITUATION IN BILBAO/BIZKIA BAR …AND IN SPAIN"/>
          <p:cNvSpPr txBox="1"/>
          <p:nvPr>
            <p:ph type="title"/>
          </p:nvPr>
        </p:nvSpPr>
        <p:spPr>
          <a:xfrm>
            <a:off x="952500" y="406400"/>
            <a:ext cx="11099800" cy="1598067"/>
          </a:xfrm>
          <a:prstGeom prst="rect">
            <a:avLst/>
          </a:prstGeom>
        </p:spPr>
        <p:txBody>
          <a:bodyPr/>
          <a:lstStyle>
            <a:lvl1pPr defTabSz="362204">
              <a:defRPr sz="4960"/>
            </a:lvl1pPr>
          </a:lstStyle>
          <a:p>
            <a:pPr/>
            <a:r>
              <a:t>THE CURRENT SITUATION IN BILBAO/BIZKIA BAR …AND IN SPAIN</a:t>
            </a:r>
          </a:p>
        </p:txBody>
      </p:sp>
      <p:sp>
        <p:nvSpPr>
          <p:cNvPr id="164" name="ARTICLE 23.- PUBLICITY OF SANCTIONS - STATUS OF SPANISH LAW…"/>
          <p:cNvSpPr txBox="1"/>
          <p:nvPr>
            <p:ph type="body" idx="1"/>
          </p:nvPr>
        </p:nvSpPr>
        <p:spPr>
          <a:prstGeom prst="rect">
            <a:avLst/>
          </a:prstGeom>
        </p:spPr>
        <p:txBody>
          <a:bodyPr/>
          <a:lstStyle/>
          <a:p>
            <a:pPr marL="0" indent="0" algn="just" defTabSz="449580">
              <a:spcBef>
                <a:spcPts val="0"/>
              </a:spcBef>
              <a:buSzTx/>
              <a:buNone/>
              <a:defRPr sz="2700">
                <a:uFill>
                  <a:solidFill>
                    <a:srgbClr val="000000"/>
                  </a:solidFill>
                </a:uFill>
                <a:latin typeface="Times New Roman"/>
                <a:ea typeface="Times New Roman"/>
                <a:cs typeface="Times New Roman"/>
                <a:sym typeface="Times New Roman"/>
              </a:defRPr>
            </a:pPr>
            <a:r>
              <a:rPr i="1">
                <a:latin typeface="Calibri"/>
                <a:ea typeface="Calibri"/>
                <a:cs typeface="Calibri"/>
                <a:sym typeface="Calibri"/>
              </a:rPr>
              <a:t>ARTICLE 23.- PUBLICITY OF SANCTIONS - STATUS OF SPANISH LAW</a:t>
            </a:r>
            <a:endParaRPr i="1">
              <a:latin typeface="Calibri"/>
              <a:ea typeface="Calibri"/>
              <a:cs typeface="Calibri"/>
              <a:sym typeface="Calibri"/>
            </a:endParaRPr>
          </a:p>
          <a:p>
            <a:pPr marL="0" indent="0" algn="just" defTabSz="449580">
              <a:spcBef>
                <a:spcPts val="0"/>
              </a:spcBef>
              <a:buSzTx/>
              <a:buNone/>
              <a:defRPr sz="2700">
                <a:uFill>
                  <a:solidFill>
                    <a:srgbClr val="000000"/>
                  </a:solidFill>
                </a:uFill>
                <a:latin typeface="Times New Roman"/>
                <a:ea typeface="Times New Roman"/>
                <a:cs typeface="Times New Roman"/>
                <a:sym typeface="Times New Roman"/>
              </a:defRPr>
            </a:pPr>
            <a:endParaRPr i="1">
              <a:latin typeface="Calibri"/>
              <a:ea typeface="Calibri"/>
              <a:cs typeface="Calibri"/>
              <a:sym typeface="Calibri"/>
            </a:endParaRPr>
          </a:p>
          <a:p>
            <a:pPr marL="0" indent="0" algn="just" defTabSz="449580">
              <a:spcBef>
                <a:spcPts val="0"/>
              </a:spcBef>
              <a:buSzTx/>
              <a:buNone/>
              <a:defRPr sz="2700">
                <a:uFill>
                  <a:solidFill>
                    <a:srgbClr val="000000"/>
                  </a:solidFill>
                </a:uFill>
                <a:latin typeface="Times New Roman"/>
                <a:ea typeface="Times New Roman"/>
                <a:cs typeface="Times New Roman"/>
                <a:sym typeface="Times New Roman"/>
              </a:defRPr>
            </a:pPr>
            <a:r>
              <a:rPr i="1">
                <a:latin typeface="Calibri"/>
                <a:ea typeface="Calibri"/>
                <a:cs typeface="Calibri"/>
                <a:sym typeface="Calibri"/>
              </a:rPr>
              <a:t>The Bar Associations will be able to communicate to the lawyers of their territorial scope the disciplinary sanctions imposed, once firm, that suppose the suspension of the exercise of the legal profession of one of their members, making reference exclusively to the name of the lawyer-member, number of disciplinary record and specific period of suspension. In no case will mention be made of the offense committed. Likewise, they will be notified by telematic means of the sanction of expulsion from the College of a collegiate, once they sign</a:t>
            </a:r>
            <a:endParaRPr i="1">
              <a:latin typeface="Calibri"/>
              <a:ea typeface="Calibri"/>
              <a:cs typeface="Calibri"/>
              <a:sym typeface="Calibri"/>
            </a:endParaRPr>
          </a:p>
          <a:p>
            <a:pPr marL="0" indent="0" algn="just" defTabSz="449580">
              <a:spcBef>
                <a:spcPts val="0"/>
              </a:spcBef>
              <a:buSzTx/>
              <a:buNone/>
              <a:defRPr sz="2500">
                <a:uFill>
                  <a:solidFill>
                    <a:srgbClr val="000000"/>
                  </a:solidFill>
                </a:uFill>
                <a:latin typeface="Times New Roman"/>
                <a:ea typeface="Times New Roman"/>
                <a:cs typeface="Times New Roman"/>
                <a:sym typeface="Times New Roman"/>
              </a:defRPr>
            </a:pPr>
          </a:p>
          <a:p>
            <a:pPr marL="0" indent="0" algn="just" defTabSz="449580">
              <a:spcBef>
                <a:spcPts val="0"/>
              </a:spcBef>
              <a:buSzTx/>
              <a:buNone/>
              <a:defRPr sz="2500">
                <a:uFill>
                  <a:solidFill>
                    <a:srgbClr val="000000"/>
                  </a:solidFill>
                </a:uFill>
                <a:latin typeface="Times New Roman"/>
                <a:ea typeface="Times New Roman"/>
                <a:cs typeface="Times New Roman"/>
                <a:sym typeface="Times New Roman"/>
              </a:defRPr>
            </a:pPr>
          </a:p>
        </p:txBody>
      </p:sp>
      <p:pic>
        <p:nvPicPr>
          <p:cNvPr id="165" name="Imagen" descr="Imagen"/>
          <p:cNvPicPr>
            <a:picLocks noChangeAspect="1"/>
          </p:cNvPicPr>
          <p:nvPr/>
        </p:nvPicPr>
        <p:blipFill>
          <a:blip r:embed="rId2">
            <a:extLst/>
          </a:blip>
          <a:stretch>
            <a:fillRect/>
          </a:stretch>
        </p:blipFill>
        <p:spPr>
          <a:xfrm>
            <a:off x="9925416" y="8487818"/>
            <a:ext cx="2578101" cy="1193801"/>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HE CURRENT SITUATION IN BILBAO/BIZKIA BAR …AND IN SPAIN"/>
          <p:cNvSpPr txBox="1"/>
          <p:nvPr>
            <p:ph type="title"/>
          </p:nvPr>
        </p:nvSpPr>
        <p:spPr>
          <a:xfrm>
            <a:off x="952500" y="406400"/>
            <a:ext cx="11099800" cy="1598067"/>
          </a:xfrm>
          <a:prstGeom prst="rect">
            <a:avLst/>
          </a:prstGeom>
        </p:spPr>
        <p:txBody>
          <a:bodyPr/>
          <a:lstStyle>
            <a:lvl1pPr defTabSz="362204">
              <a:defRPr sz="4960"/>
            </a:lvl1pPr>
          </a:lstStyle>
          <a:p>
            <a:pPr/>
            <a:r>
              <a:t>THE CURRENT SITUATION IN BILBAO/BIZKIA BAR …AND IN SPAIN</a:t>
            </a:r>
          </a:p>
        </p:txBody>
      </p:sp>
      <p:sp>
        <p:nvSpPr>
          <p:cNvPr id="168" name="On the other hand, if the Jurisdictional Bodies impose a disciplinary correction, they must  comply with the procedural laws, and must include them in the attorney's file, but nothing is indicated in general terms about their publicity. Article 80.2 of the SAPNISH ESTATUTE states that &quot;the disciplinary powers of the judicial authority over lawyers shall be in accordance with the provisions of the procedural laws. The sanctions or disciplinary corrections that the Courts impose to the lawyer shall be recorded in the personal file whenever it is referred directly to deontological norms or conduct that they must observe in their actions before the Administration of Justice."/>
          <p:cNvSpPr txBox="1"/>
          <p:nvPr>
            <p:ph type="body" idx="1"/>
          </p:nvPr>
        </p:nvSpPr>
        <p:spPr>
          <a:prstGeom prst="rect">
            <a:avLst/>
          </a:prstGeom>
        </p:spPr>
        <p:txBody>
          <a:bodyPr/>
          <a:lstStyle/>
          <a:p>
            <a:pPr marL="0" indent="0" algn="just" defTabSz="418109">
              <a:lnSpc>
                <a:spcPct val="115000"/>
              </a:lnSpc>
              <a:spcBef>
                <a:spcPts val="900"/>
              </a:spcBef>
              <a:buSzTx/>
              <a:buNone/>
              <a:defRPr sz="2697">
                <a:uFill>
                  <a:solidFill>
                    <a:srgbClr val="000000"/>
                  </a:solidFill>
                </a:uFill>
                <a:latin typeface="Calibri"/>
                <a:ea typeface="Calibri"/>
                <a:cs typeface="Calibri"/>
                <a:sym typeface="Calibri"/>
              </a:defRPr>
            </a:pPr>
            <a:r>
              <a:t>On the other hand, if the Jurisdictional Bodies impose a disciplinary correction, they must  comply with the procedural laws, and must include them in the attorney's file, but nothing is indicated in general terms about their publicity. </a:t>
            </a:r>
            <a:r>
              <a:rPr>
                <a:solidFill>
                  <a:schemeClr val="accent2">
                    <a:hueOff val="-1342298"/>
                    <a:satOff val="-4651"/>
                    <a:lumOff val="19617"/>
                  </a:schemeClr>
                </a:solidFill>
              </a:rPr>
              <a:t>Article 80.2 of the SAPNISH ESTATUTE states that "the disciplinary powers of the judicial authority over lawyers shall be in accordance with the provisions of the procedural laws. The sanctions or disciplinary corrections that the Courts impose to the lawyer shall be recorded in the personal file whenever it is referred directly to deontological norms or conduct that they must observe in their actions before the Administration of Justice.</a:t>
            </a:r>
            <a:endParaRPr>
              <a:solidFill>
                <a:schemeClr val="accent5"/>
              </a:solidFill>
            </a:endParaRPr>
          </a:p>
          <a:p>
            <a:pPr marL="0" indent="0" algn="just" defTabSz="418109">
              <a:spcBef>
                <a:spcPts val="0"/>
              </a:spcBef>
              <a:buSzTx/>
              <a:buNone/>
              <a:defRPr sz="2511">
                <a:uFill>
                  <a:solidFill>
                    <a:srgbClr val="000000"/>
                  </a:solidFill>
                </a:uFill>
                <a:latin typeface="Times New Roman"/>
                <a:ea typeface="Times New Roman"/>
                <a:cs typeface="Times New Roman"/>
                <a:sym typeface="Times New Roman"/>
              </a:defRPr>
            </a:pPr>
            <a:endParaRPr i="1">
              <a:latin typeface="Calibri"/>
              <a:ea typeface="Calibri"/>
              <a:cs typeface="Calibri"/>
              <a:sym typeface="Calibri"/>
            </a:endParaRPr>
          </a:p>
          <a:p>
            <a:pPr marL="0" indent="0" algn="just" defTabSz="418109">
              <a:spcBef>
                <a:spcPts val="0"/>
              </a:spcBef>
              <a:buSzTx/>
              <a:buNone/>
              <a:defRPr sz="2325">
                <a:uFill>
                  <a:solidFill>
                    <a:srgbClr val="000000"/>
                  </a:solidFill>
                </a:uFill>
                <a:latin typeface="Times New Roman"/>
                <a:ea typeface="Times New Roman"/>
                <a:cs typeface="Times New Roman"/>
                <a:sym typeface="Times New Roman"/>
              </a:defRPr>
            </a:pPr>
          </a:p>
          <a:p>
            <a:pPr marL="0" indent="0" algn="just" defTabSz="418109">
              <a:spcBef>
                <a:spcPts val="0"/>
              </a:spcBef>
              <a:buSzTx/>
              <a:buNone/>
              <a:defRPr sz="2325">
                <a:uFill>
                  <a:solidFill>
                    <a:srgbClr val="000000"/>
                  </a:solidFill>
                </a:uFill>
                <a:latin typeface="Times New Roman"/>
                <a:ea typeface="Times New Roman"/>
                <a:cs typeface="Times New Roman"/>
                <a:sym typeface="Times New Roman"/>
              </a:defRPr>
            </a:pPr>
          </a:p>
        </p:txBody>
      </p:sp>
      <p:pic>
        <p:nvPicPr>
          <p:cNvPr id="169" name="Imagen" descr="Imagen"/>
          <p:cNvPicPr>
            <a:picLocks noChangeAspect="1"/>
          </p:cNvPicPr>
          <p:nvPr/>
        </p:nvPicPr>
        <p:blipFill>
          <a:blip r:embed="rId2">
            <a:extLst/>
          </a:blip>
          <a:stretch>
            <a:fillRect/>
          </a:stretch>
        </p:blipFill>
        <p:spPr>
          <a:xfrm>
            <a:off x="9925416" y="8487818"/>
            <a:ext cx="2578101" cy="1193801"/>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THE CURRENT SITUATION IN BILBAO/BIZKIA BAR …AND IN SPAIN"/>
          <p:cNvSpPr txBox="1"/>
          <p:nvPr>
            <p:ph type="title"/>
          </p:nvPr>
        </p:nvSpPr>
        <p:spPr>
          <a:xfrm>
            <a:off x="952500" y="406400"/>
            <a:ext cx="11099800" cy="916669"/>
          </a:xfrm>
          <a:prstGeom prst="rect">
            <a:avLst/>
          </a:prstGeom>
        </p:spPr>
        <p:txBody>
          <a:bodyPr/>
          <a:lstStyle>
            <a:lvl1pPr defTabSz="233679">
              <a:defRPr sz="3200"/>
            </a:lvl1pPr>
          </a:lstStyle>
          <a:p>
            <a:pPr/>
            <a:r>
              <a:t>THE CURRENT SITUATION IN BILBAO/BIZKIA BAR …AND IN SPAIN</a:t>
            </a:r>
          </a:p>
        </p:txBody>
      </p:sp>
      <p:sp>
        <p:nvSpPr>
          <p:cNvPr id="172" name="CONCLUSIONS…"/>
          <p:cNvSpPr txBox="1"/>
          <p:nvPr>
            <p:ph type="body" idx="1"/>
          </p:nvPr>
        </p:nvSpPr>
        <p:spPr>
          <a:xfrm>
            <a:off x="499793" y="1292649"/>
            <a:ext cx="11552507" cy="7584651"/>
          </a:xfrm>
          <a:prstGeom prst="rect">
            <a:avLst/>
          </a:prstGeom>
        </p:spPr>
        <p:txBody>
          <a:bodyPr/>
          <a:lstStyle/>
          <a:p>
            <a:pPr marL="192023" indent="0" algn="just" defTabSz="188823">
              <a:lnSpc>
                <a:spcPct val="115000"/>
              </a:lnSpc>
              <a:spcBef>
                <a:spcPts val="400"/>
              </a:spcBef>
              <a:buSzTx/>
              <a:buNone/>
              <a:defRPr sz="1932">
                <a:uFill>
                  <a:solidFill>
                    <a:srgbClr val="000000"/>
                  </a:solidFill>
                </a:uFill>
                <a:latin typeface="Calibri"/>
                <a:ea typeface="Calibri"/>
                <a:cs typeface="Calibri"/>
                <a:sym typeface="Calibri"/>
              </a:defRPr>
            </a:pPr>
            <a:r>
              <a:t>CONCLUSIONS</a:t>
            </a:r>
          </a:p>
          <a:p>
            <a:pPr marL="192023" indent="0" algn="just" defTabSz="188823">
              <a:lnSpc>
                <a:spcPct val="115000"/>
              </a:lnSpc>
              <a:spcBef>
                <a:spcPts val="400"/>
              </a:spcBef>
              <a:buSzTx/>
              <a:buNone/>
              <a:defRPr sz="1932">
                <a:uFill>
                  <a:solidFill>
                    <a:srgbClr val="000000"/>
                  </a:solidFill>
                </a:uFill>
                <a:latin typeface="Calibri"/>
                <a:ea typeface="Calibri"/>
                <a:cs typeface="Calibri"/>
                <a:sym typeface="Calibri"/>
              </a:defRPr>
            </a:pPr>
          </a:p>
          <a:p>
            <a:pPr marL="384047" indent="-192023" algn="just" defTabSz="188823">
              <a:lnSpc>
                <a:spcPct val="115000"/>
              </a:lnSpc>
              <a:spcBef>
                <a:spcPts val="400"/>
              </a:spcBef>
              <a:buSzPct val="100000"/>
              <a:buAutoNum type="romanLcPeriod" startAt="1"/>
              <a:defRPr sz="1932">
                <a:uFill>
                  <a:solidFill>
                    <a:srgbClr val="000000"/>
                  </a:solidFill>
                </a:uFill>
                <a:latin typeface="Calibri"/>
                <a:ea typeface="Calibri"/>
                <a:cs typeface="Calibri"/>
                <a:sym typeface="Calibri"/>
              </a:defRPr>
            </a:pPr>
            <a:r>
              <a:t>OUR BAR is a Public Law Corporation, protected by the Law and recognized by the State, with its own legal personality and full capacity to fulfill its purposes. Among them is their ability to impose disciplinary sanctions on their members.</a:t>
            </a:r>
          </a:p>
          <a:p>
            <a:pPr marL="384047" indent="0" algn="just" defTabSz="188823">
              <a:lnSpc>
                <a:spcPct val="115000"/>
              </a:lnSpc>
              <a:spcBef>
                <a:spcPts val="400"/>
              </a:spcBef>
              <a:buSzTx/>
              <a:buNone/>
              <a:defRPr sz="1932">
                <a:uFill>
                  <a:solidFill>
                    <a:srgbClr val="000000"/>
                  </a:solidFill>
                </a:uFill>
                <a:latin typeface="Calibri"/>
                <a:ea typeface="Calibri"/>
                <a:cs typeface="Calibri"/>
                <a:sym typeface="Calibri"/>
              </a:defRPr>
            </a:pPr>
          </a:p>
          <a:p>
            <a:pPr marL="384047" indent="-192023" algn="just" defTabSz="188823">
              <a:lnSpc>
                <a:spcPct val="115000"/>
              </a:lnSpc>
              <a:spcBef>
                <a:spcPts val="400"/>
              </a:spcBef>
              <a:buSzPct val="100000"/>
              <a:buAutoNum type="romanLcPeriod" startAt="2"/>
              <a:defRPr sz="1932">
                <a:uFill>
                  <a:solidFill>
                    <a:srgbClr val="000000"/>
                  </a:solidFill>
                </a:uFill>
                <a:latin typeface="Calibri"/>
                <a:ea typeface="Calibri"/>
                <a:cs typeface="Calibri"/>
                <a:sym typeface="Calibri"/>
              </a:defRPr>
            </a:pPr>
            <a:r>
              <a:t>The BAR, to carry out its public functions, deals with personal data, subject to the authorizations and obligations of secrecy that are included in its regulations.</a:t>
            </a:r>
          </a:p>
          <a:p>
            <a:pPr marL="192023" indent="0" algn="just" defTabSz="188823">
              <a:lnSpc>
                <a:spcPct val="115000"/>
              </a:lnSpc>
              <a:spcBef>
                <a:spcPts val="400"/>
              </a:spcBef>
              <a:buSzTx/>
              <a:buNone/>
              <a:defRPr sz="1932">
                <a:uFill>
                  <a:solidFill>
                    <a:srgbClr val="000000"/>
                  </a:solidFill>
                </a:uFill>
                <a:latin typeface="Calibri"/>
                <a:ea typeface="Calibri"/>
                <a:cs typeface="Calibri"/>
                <a:sym typeface="Calibri"/>
              </a:defRPr>
            </a:pPr>
          </a:p>
          <a:p>
            <a:pPr marL="384047" indent="-192023" algn="just" defTabSz="188823">
              <a:lnSpc>
                <a:spcPct val="115000"/>
              </a:lnSpc>
              <a:spcBef>
                <a:spcPts val="400"/>
              </a:spcBef>
              <a:buSzPct val="100000"/>
              <a:buAutoNum type="romanLcPeriod" startAt="3"/>
              <a:defRPr sz="1932">
                <a:uFill>
                  <a:solidFill>
                    <a:srgbClr val="000000"/>
                  </a:solidFill>
                </a:uFill>
                <a:latin typeface="Calibri"/>
                <a:ea typeface="Calibri"/>
                <a:cs typeface="Calibri"/>
                <a:sym typeface="Calibri"/>
              </a:defRPr>
            </a:pPr>
            <a:r>
              <a:t>THE BAR does not have a norm with the rank of Law that enables it to publish sanctions on its media;  electronic media or in a BAR magazine.</a:t>
            </a:r>
          </a:p>
          <a:p>
            <a:pPr marL="384047" indent="0" algn="just" defTabSz="188823">
              <a:lnSpc>
                <a:spcPct val="115000"/>
              </a:lnSpc>
              <a:spcBef>
                <a:spcPts val="400"/>
              </a:spcBef>
              <a:buSzTx/>
              <a:buNone/>
              <a:defRPr sz="1932">
                <a:uFill>
                  <a:solidFill>
                    <a:srgbClr val="000000"/>
                  </a:solidFill>
                </a:uFill>
                <a:latin typeface="Calibri"/>
                <a:ea typeface="Calibri"/>
                <a:cs typeface="Calibri"/>
                <a:sym typeface="Calibri"/>
              </a:defRPr>
            </a:pPr>
          </a:p>
          <a:p>
            <a:pPr marL="384047" indent="-192023" algn="just" defTabSz="188823">
              <a:lnSpc>
                <a:spcPct val="115000"/>
              </a:lnSpc>
              <a:spcBef>
                <a:spcPts val="400"/>
              </a:spcBef>
              <a:buSzPct val="100000"/>
              <a:buAutoNum type="romanLcPeriod" startAt="4"/>
              <a:defRPr sz="1932">
                <a:uFill>
                  <a:solidFill>
                    <a:srgbClr val="000000"/>
                  </a:solidFill>
                </a:uFill>
                <a:latin typeface="Calibri"/>
                <a:ea typeface="Calibri"/>
                <a:cs typeface="Calibri"/>
                <a:sym typeface="Calibri"/>
              </a:defRPr>
            </a:pPr>
            <a:r>
              <a:t>The BAR, applying the consumers legisltaion, may impose, with a special and specific character, additional advertising penalties, provided that the requirements of the norm are met.</a:t>
            </a:r>
          </a:p>
          <a:p>
            <a:pPr marL="384047" indent="0" algn="just" defTabSz="188823">
              <a:lnSpc>
                <a:spcPct val="115000"/>
              </a:lnSpc>
              <a:spcBef>
                <a:spcPts val="400"/>
              </a:spcBef>
              <a:buSzTx/>
              <a:buNone/>
              <a:defRPr sz="1932">
                <a:uFill>
                  <a:solidFill>
                    <a:srgbClr val="000000"/>
                  </a:solidFill>
                </a:uFill>
                <a:latin typeface="Calibri"/>
                <a:ea typeface="Calibri"/>
                <a:cs typeface="Calibri"/>
                <a:sym typeface="Calibri"/>
              </a:defRPr>
            </a:pPr>
          </a:p>
          <a:p>
            <a:pPr marL="384047" indent="-192023" algn="just" defTabSz="188823">
              <a:lnSpc>
                <a:spcPct val="115000"/>
              </a:lnSpc>
              <a:spcBef>
                <a:spcPts val="400"/>
              </a:spcBef>
              <a:buSzPct val="100000"/>
              <a:buAutoNum type="romanLcPeriod" startAt="5"/>
              <a:defRPr sz="1932">
                <a:uFill>
                  <a:solidFill>
                    <a:srgbClr val="000000"/>
                  </a:solidFill>
                </a:uFill>
                <a:latin typeface="Calibri"/>
                <a:ea typeface="Calibri"/>
                <a:cs typeface="Calibri"/>
                <a:sym typeface="Calibri"/>
              </a:defRPr>
            </a:pPr>
            <a:r>
              <a:t>The BAR must comply with and execute judicial decisions, but circumscribing them, they can not take other actions that are not described or contemplated in them.</a:t>
            </a:r>
          </a:p>
          <a:p>
            <a:pPr marL="0" indent="0" algn="just" defTabSz="188823">
              <a:lnSpc>
                <a:spcPct val="115000"/>
              </a:lnSpc>
              <a:spcBef>
                <a:spcPts val="400"/>
              </a:spcBef>
              <a:buSzTx/>
              <a:buNone/>
              <a:defRPr sz="1932">
                <a:uFill>
                  <a:solidFill>
                    <a:srgbClr val="000000"/>
                  </a:solidFill>
                </a:uFill>
                <a:latin typeface="Calibri"/>
                <a:ea typeface="Calibri"/>
                <a:cs typeface="Calibri"/>
                <a:sym typeface="Calibri"/>
              </a:defRPr>
            </a:pPr>
          </a:p>
          <a:p>
            <a:pPr marL="0" indent="0" algn="just" defTabSz="188823">
              <a:spcBef>
                <a:spcPts val="0"/>
              </a:spcBef>
              <a:buSzTx/>
              <a:buNone/>
              <a:defRPr sz="1595">
                <a:uFill>
                  <a:solidFill>
                    <a:srgbClr val="000000"/>
                  </a:solidFill>
                </a:uFill>
                <a:latin typeface="Times New Roman"/>
                <a:ea typeface="Times New Roman"/>
                <a:cs typeface="Times New Roman"/>
                <a:sym typeface="Times New Roman"/>
              </a:defRPr>
            </a:pPr>
            <a:endParaRPr i="1">
              <a:latin typeface="Calibri"/>
              <a:ea typeface="Calibri"/>
              <a:cs typeface="Calibri"/>
              <a:sym typeface="Calibri"/>
            </a:endParaRPr>
          </a:p>
          <a:p>
            <a:pPr marL="0" indent="0" algn="just" defTabSz="188823">
              <a:spcBef>
                <a:spcPts val="0"/>
              </a:spcBef>
              <a:buSzTx/>
              <a:buNone/>
              <a:defRPr sz="1050">
                <a:uFill>
                  <a:solidFill>
                    <a:srgbClr val="000000"/>
                  </a:solidFill>
                </a:uFill>
                <a:latin typeface="Times New Roman"/>
                <a:ea typeface="Times New Roman"/>
                <a:cs typeface="Times New Roman"/>
                <a:sym typeface="Times New Roman"/>
              </a:defRPr>
            </a:pPr>
          </a:p>
          <a:p>
            <a:pPr marL="0" indent="0" algn="just" defTabSz="188823">
              <a:spcBef>
                <a:spcPts val="0"/>
              </a:spcBef>
              <a:buSzTx/>
              <a:buNone/>
              <a:defRPr sz="1050">
                <a:uFill>
                  <a:solidFill>
                    <a:srgbClr val="000000"/>
                  </a:solidFill>
                </a:uFill>
                <a:latin typeface="Times New Roman"/>
                <a:ea typeface="Times New Roman"/>
                <a:cs typeface="Times New Roman"/>
                <a:sym typeface="Times New Roman"/>
              </a:defRPr>
            </a:pPr>
          </a:p>
        </p:txBody>
      </p:sp>
      <p:pic>
        <p:nvPicPr>
          <p:cNvPr id="173" name="Imagen" descr="Imagen"/>
          <p:cNvPicPr>
            <a:picLocks noChangeAspect="1"/>
          </p:cNvPicPr>
          <p:nvPr/>
        </p:nvPicPr>
        <p:blipFill>
          <a:blip r:embed="rId2">
            <a:extLst/>
          </a:blip>
          <a:stretch>
            <a:fillRect/>
          </a:stretch>
        </p:blipFill>
        <p:spPr>
          <a:xfrm>
            <a:off x="9925416" y="8487818"/>
            <a:ext cx="2578101" cy="1193801"/>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Final and personal conclusion"/>
          <p:cNvSpPr txBox="1"/>
          <p:nvPr>
            <p:ph type="title"/>
          </p:nvPr>
        </p:nvSpPr>
        <p:spPr>
          <a:xfrm>
            <a:off x="952500" y="406400"/>
            <a:ext cx="11099800" cy="1395661"/>
          </a:xfrm>
          <a:prstGeom prst="rect">
            <a:avLst/>
          </a:prstGeom>
        </p:spPr>
        <p:txBody>
          <a:bodyPr/>
          <a:lstStyle>
            <a:lvl1pPr defTabSz="467359">
              <a:defRPr sz="6400"/>
            </a:lvl1pPr>
          </a:lstStyle>
          <a:p>
            <a:pPr/>
            <a:r>
              <a:t>Final and personal conclusion</a:t>
            </a:r>
          </a:p>
        </p:txBody>
      </p:sp>
      <p:sp>
        <p:nvSpPr>
          <p:cNvPr id="176" name="FINAL AND PERSONAL CONCLUSION…"/>
          <p:cNvSpPr txBox="1"/>
          <p:nvPr>
            <p:ph type="body" idx="1"/>
          </p:nvPr>
        </p:nvSpPr>
        <p:spPr>
          <a:prstGeom prst="rect">
            <a:avLst/>
          </a:prstGeom>
        </p:spPr>
        <p:txBody>
          <a:bodyPr/>
          <a:lstStyle/>
          <a:p>
            <a:pPr marL="315468" indent="-315468" defTabSz="403097">
              <a:spcBef>
                <a:spcPts val="2800"/>
              </a:spcBef>
              <a:defRPr sz="2622"/>
            </a:pPr>
            <a:r>
              <a:t>FINAL AND PERSONAL CONCLUSION</a:t>
            </a:r>
          </a:p>
          <a:p>
            <a:pPr marL="315468" indent="-315468" defTabSz="403097">
              <a:spcBef>
                <a:spcPts val="2800"/>
              </a:spcBef>
              <a:defRPr sz="2622"/>
            </a:pPr>
          </a:p>
          <a:p>
            <a:pPr marL="315468" indent="-315468" algn="just" defTabSz="403097">
              <a:spcBef>
                <a:spcPts val="2800"/>
              </a:spcBef>
              <a:defRPr sz="2622"/>
            </a:pPr>
            <a:r>
              <a:t>In my opinion, the Bars and Associations of Lawyers , must we have legal tools that protect, in certain cases, whether by the relevance, public or social alarm, or similar issues, we can publish disciplinary sanctions, both for the good of the profession, as to offer an adequate service to the society. We saw that this system is that it is in force  in one of the countries we have commented on.</a:t>
            </a:r>
          </a:p>
          <a:p>
            <a:pPr marL="315468" indent="-315468" defTabSz="403097">
              <a:spcBef>
                <a:spcPts val="2800"/>
              </a:spcBef>
              <a:defRPr sz="2622"/>
            </a:pPr>
          </a:p>
          <a:p>
            <a:pPr marL="315468" indent="-315468" defTabSz="403097">
              <a:spcBef>
                <a:spcPts val="2800"/>
              </a:spcBef>
              <a:defRPr sz="2622"/>
            </a:pPr>
          </a:p>
          <a:p>
            <a:pPr marL="315468" indent="-315468" defTabSz="403097">
              <a:spcBef>
                <a:spcPts val="2800"/>
              </a:spcBef>
              <a:defRPr sz="2622"/>
            </a:pPr>
            <a:r>
              <a:t>THANK YOU VERY MUCH</a:t>
            </a:r>
          </a:p>
        </p:txBody>
      </p:sp>
      <p:pic>
        <p:nvPicPr>
          <p:cNvPr id="177" name="Imagen" descr="Imagen"/>
          <p:cNvPicPr>
            <a:picLocks noChangeAspect="1"/>
          </p:cNvPicPr>
          <p:nvPr/>
        </p:nvPicPr>
        <p:blipFill>
          <a:blip r:embed="rId2">
            <a:extLst/>
          </a:blip>
          <a:stretch>
            <a:fillRect/>
          </a:stretch>
        </p:blipFill>
        <p:spPr>
          <a:xfrm>
            <a:off x="9874250" y="7861300"/>
            <a:ext cx="2578100" cy="1193800"/>
          </a:xfrm>
          <a:prstGeom prst="rect">
            <a:avLst/>
          </a:prstGeom>
          <a:ln w="12700">
            <a:miter lim="400000"/>
          </a:ln>
        </p:spPr>
      </p:pic>
      <p:sp>
        <p:nvSpPr>
          <p:cNvPr id="178" name="Texto"/>
          <p:cNvSpPr txBox="1"/>
          <p:nvPr/>
        </p:nvSpPr>
        <p:spPr>
          <a:xfrm>
            <a:off x="-25400" y="4749800"/>
            <a:ext cx="911746" cy="254001"/>
          </a:xfrm>
          <a:prstGeom prst="rect">
            <a:avLst/>
          </a:prstGeom>
          <a:ln w="12700">
            <a:miter lim="400000"/>
          </a:ln>
        </p:spPr>
        <p:txBody>
          <a:bodyPr wrap="none" lIns="50800" tIns="50800" rIns="50800" bIns="50800" anchor="ctr">
            <a:spAutoFit/>
          </a:bodyPr>
          <a:lstStyle/>
          <a:p>
            <a:pPr marL="457200" algn="just" defTabSz="449580">
              <a:lnSpc>
                <a:spcPct val="115000"/>
              </a:lnSpc>
              <a:spcBef>
                <a:spcPts val="1000"/>
              </a:spcBef>
              <a:defRPr sz="1100">
                <a:solidFill>
                  <a:srgbClr val="000000"/>
                </a:solidFill>
                <a:uFill>
                  <a:solidFill>
                    <a:srgbClr val="000000"/>
                  </a:solidFill>
                </a:uFill>
                <a:latin typeface="Calibri"/>
                <a:ea typeface="Calibri"/>
                <a:cs typeface="Calibri"/>
                <a:sym typeface="Calibri"/>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THE FORMER SITUATION IN BILBAO/BIZKAIA BAR"/>
          <p:cNvSpPr txBox="1"/>
          <p:nvPr>
            <p:ph type="title"/>
          </p:nvPr>
        </p:nvSpPr>
        <p:spPr>
          <a:xfrm>
            <a:off x="952500" y="412750"/>
            <a:ext cx="11099800" cy="970211"/>
          </a:xfrm>
          <a:prstGeom prst="rect">
            <a:avLst/>
          </a:prstGeom>
        </p:spPr>
        <p:txBody>
          <a:bodyPr/>
          <a:lstStyle>
            <a:lvl1pPr defTabSz="268731">
              <a:defRPr sz="3680"/>
            </a:lvl1pPr>
          </a:lstStyle>
          <a:p>
            <a:pPr/>
            <a:r>
              <a:t>THE FORMER SITUATION IN BILBAO/BIZKAIA BAR</a:t>
            </a:r>
          </a:p>
        </p:txBody>
      </p:sp>
      <p:sp>
        <p:nvSpPr>
          <p:cNvPr id="124" name="When I say “publication of the sanctions”, I will explain what it was done in Bilbao, until about a few months ago, but not in the rest of Spain. SANCTIONS WERE PUBLISHED IN THE COLEGIAL/BAR MAGAZINE, WITH A PRINT RUN OF MORE THAN 5,000 COPIES. This allowed to spread out the information not only among lawyers, but moreover,  It was accessible to other institutions, Courts of Law, public notaries, etc……"/>
          <p:cNvSpPr txBox="1"/>
          <p:nvPr>
            <p:ph type="body" idx="1"/>
          </p:nvPr>
        </p:nvSpPr>
        <p:spPr>
          <a:xfrm>
            <a:off x="952500" y="1637630"/>
            <a:ext cx="11099800" cy="6286501"/>
          </a:xfrm>
          <a:prstGeom prst="rect">
            <a:avLst/>
          </a:prstGeom>
        </p:spPr>
        <p:txBody>
          <a:bodyPr/>
          <a:lstStyle/>
          <a:p>
            <a:pPr marL="0" indent="0" algn="just" defTabSz="449580">
              <a:lnSpc>
                <a:spcPct val="115000"/>
              </a:lnSpc>
              <a:spcBef>
                <a:spcPts val="1000"/>
              </a:spcBef>
              <a:buSzTx/>
              <a:buNone/>
              <a:defRPr sz="2600">
                <a:uFill>
                  <a:solidFill>
                    <a:srgbClr val="000000"/>
                  </a:solidFill>
                </a:uFill>
                <a:latin typeface="Calibri"/>
                <a:ea typeface="Calibri"/>
                <a:cs typeface="Calibri"/>
                <a:sym typeface="Calibri"/>
              </a:defRPr>
            </a:pPr>
            <a:r>
              <a:t>When I say “publication of the sanctions”, I will explain what it was done in Bilbao, until about a few months ago, but not in the rest of Spain. </a:t>
            </a:r>
            <a:r>
              <a:rPr>
                <a:solidFill>
                  <a:schemeClr val="accent5"/>
                </a:solidFill>
              </a:rPr>
              <a:t>SANCTIONS WERE PUBLISHED IN THE COLEGIAL/BAR MAGAZINE, WITH A PRINT RUN OF MORE THAN 5,000 COPIES</a:t>
            </a:r>
            <a:r>
              <a:t>. This allowed to spread out the information not only among lawyers, but moreover,  It was accessible to other institutions, Courts of Law, public notaries, etc…</a:t>
            </a:r>
          </a:p>
          <a:p>
            <a:pPr marL="0" indent="0" algn="just" defTabSz="449580">
              <a:lnSpc>
                <a:spcPct val="115000"/>
              </a:lnSpc>
              <a:spcBef>
                <a:spcPts val="1000"/>
              </a:spcBef>
              <a:buSzTx/>
              <a:buNone/>
              <a:defRPr sz="2600">
                <a:uFill>
                  <a:solidFill>
                    <a:srgbClr val="000000"/>
                  </a:solidFill>
                </a:uFill>
                <a:latin typeface="Calibri"/>
                <a:ea typeface="Calibri"/>
                <a:cs typeface="Calibri"/>
                <a:sym typeface="Calibri"/>
              </a:defRPr>
            </a:pPr>
            <a:r>
              <a:t>In addition, that magazine was published on the Internet, open to everyone.</a:t>
            </a:r>
          </a:p>
          <a:p>
            <a:pPr marL="0" indent="0" algn="just" defTabSz="449580">
              <a:lnSpc>
                <a:spcPct val="115000"/>
              </a:lnSpc>
              <a:spcBef>
                <a:spcPts val="1000"/>
              </a:spcBef>
              <a:buSzTx/>
              <a:buNone/>
              <a:defRPr sz="2600">
                <a:uFill>
                  <a:solidFill>
                    <a:srgbClr val="000000"/>
                  </a:solidFill>
                </a:uFill>
                <a:latin typeface="Calibri"/>
                <a:ea typeface="Calibri"/>
                <a:cs typeface="Calibri"/>
                <a:sym typeface="Calibri"/>
              </a:defRPr>
            </a:pPr>
            <a:r>
              <a:t>As I have said before, </a:t>
            </a:r>
            <a:r>
              <a:rPr>
                <a:solidFill>
                  <a:schemeClr val="accent2">
                    <a:hueOff val="-1342298"/>
                    <a:satOff val="-4651"/>
                    <a:lumOff val="19617"/>
                  </a:schemeClr>
                </a:solidFill>
              </a:rPr>
              <a:t>neither the Code of Ethics nor the Statute of Spanish Law prohibits this publication expressly, but nevertheless, it was the BAR of Bilbao, the unique that did so  among the 83 existing in Spain.</a:t>
            </a:r>
          </a:p>
        </p:txBody>
      </p:sp>
      <p:pic>
        <p:nvPicPr>
          <p:cNvPr id="125" name="Imagen" descr="Imagen"/>
          <p:cNvPicPr>
            <a:picLocks noChangeAspect="1"/>
          </p:cNvPicPr>
          <p:nvPr/>
        </p:nvPicPr>
        <p:blipFill>
          <a:blip r:embed="rId2">
            <a:extLst/>
          </a:blip>
          <a:stretch>
            <a:fillRect/>
          </a:stretch>
        </p:blipFill>
        <p:spPr>
          <a:xfrm>
            <a:off x="9671050" y="8178800"/>
            <a:ext cx="2578100" cy="1193800"/>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FIRST PROBLEMS"/>
          <p:cNvSpPr txBox="1"/>
          <p:nvPr>
            <p:ph type="title"/>
          </p:nvPr>
        </p:nvSpPr>
        <p:spPr>
          <a:xfrm>
            <a:off x="1724669" y="406400"/>
            <a:ext cx="10327631" cy="1092002"/>
          </a:xfrm>
          <a:prstGeom prst="rect">
            <a:avLst/>
          </a:prstGeom>
        </p:spPr>
        <p:txBody>
          <a:bodyPr/>
          <a:lstStyle>
            <a:lvl1pPr defTabSz="473201">
              <a:defRPr sz="6480"/>
            </a:lvl1pPr>
          </a:lstStyle>
          <a:p>
            <a:pPr/>
            <a:r>
              <a:t>FIRST PROBLEMS</a:t>
            </a:r>
          </a:p>
        </p:txBody>
      </p:sp>
      <p:sp>
        <p:nvSpPr>
          <p:cNvPr id="128" name="&quot;The right to forget&quot;: the first doubts arose a few years ago, especially related to the publication of the penalties in the magazine,  BUR on the website of the Bar. Because of the right of the people to eliminate any print related to their personal information. In our opinionthis problem could be easily solved with the disappearance of the magazine from the website, so if the footprint would remain in the network, it was no longer the responsibility of the BAR.…"/>
          <p:cNvSpPr txBox="1"/>
          <p:nvPr>
            <p:ph type="body" idx="1"/>
          </p:nvPr>
        </p:nvSpPr>
        <p:spPr>
          <a:xfrm>
            <a:off x="838200" y="1733550"/>
            <a:ext cx="11099800" cy="6286500"/>
          </a:xfrm>
          <a:prstGeom prst="rect">
            <a:avLst/>
          </a:prstGeom>
        </p:spPr>
        <p:txBody>
          <a:bodyPr/>
          <a:lstStyle/>
          <a:p>
            <a:pPr marL="0" indent="0" algn="just" defTabSz="449580">
              <a:lnSpc>
                <a:spcPct val="115000"/>
              </a:lnSpc>
              <a:spcBef>
                <a:spcPts val="1000"/>
              </a:spcBef>
              <a:buSzTx/>
              <a:buNone/>
              <a:defRPr sz="2600">
                <a:uFill>
                  <a:solidFill>
                    <a:srgbClr val="000000"/>
                  </a:solidFill>
                </a:uFill>
                <a:latin typeface="Calibri"/>
                <a:ea typeface="Calibri"/>
                <a:cs typeface="Calibri"/>
                <a:sym typeface="Calibri"/>
              </a:defRPr>
            </a:pPr>
            <a:r>
              <a:t>"The right to forget": the first doubts arose a few years ago, especially related to the publication of the penalties in the magazine,  BUR on the website of the Bar. Because of the right of the people to eliminate any print related to their personal information. In our opinionthis problem could be easily solved with the disappearance of the magazine from the website, so if the footprint would remain in the network, it was no longer the responsibility of the BAR.</a:t>
            </a:r>
          </a:p>
          <a:p>
            <a:pPr marL="0" indent="0" algn="just" defTabSz="449580">
              <a:lnSpc>
                <a:spcPct val="115000"/>
              </a:lnSpc>
              <a:spcBef>
                <a:spcPts val="1000"/>
              </a:spcBef>
              <a:buSzTx/>
              <a:buNone/>
              <a:defRPr sz="2600">
                <a:uFill>
                  <a:solidFill>
                    <a:srgbClr val="000000"/>
                  </a:solidFill>
                </a:uFill>
                <a:latin typeface="Calibri"/>
                <a:ea typeface="Calibri"/>
                <a:cs typeface="Calibri"/>
                <a:sym typeface="Calibri"/>
              </a:defRPr>
            </a:pPr>
          </a:p>
          <a:p>
            <a:pPr marL="0" indent="0" algn="just" defTabSz="449580">
              <a:lnSpc>
                <a:spcPct val="115000"/>
              </a:lnSpc>
              <a:spcBef>
                <a:spcPts val="1000"/>
              </a:spcBef>
              <a:buSzTx/>
              <a:buNone/>
              <a:defRPr sz="2400">
                <a:solidFill>
                  <a:schemeClr val="accent5"/>
                </a:solidFill>
                <a:uFill>
                  <a:solidFill>
                    <a:srgbClr val="000000"/>
                  </a:solidFill>
                </a:uFill>
                <a:latin typeface="Calibri"/>
                <a:ea typeface="Calibri"/>
                <a:cs typeface="Calibri"/>
                <a:sym typeface="Calibri"/>
              </a:defRPr>
            </a:pPr>
            <a:r>
              <a:rPr>
                <a:solidFill>
                  <a:schemeClr val="accent2">
                    <a:hueOff val="-1342298"/>
                    <a:satOff val="-4651"/>
                    <a:lumOff val="19617"/>
                  </a:schemeClr>
                </a:solidFill>
              </a:rPr>
              <a:t>ANYWAY, WE SUPRIME THE PUBLICATION OF SANCTIONS IN THE WEB SITE. BUT NOT ON THE PAPER MAGAZINE</a:t>
            </a:r>
            <a:r>
              <a:t>.</a:t>
            </a:r>
          </a:p>
        </p:txBody>
      </p:sp>
      <p:pic>
        <p:nvPicPr>
          <p:cNvPr id="129" name="Imagen" descr="Imagen"/>
          <p:cNvPicPr>
            <a:picLocks noChangeAspect="1"/>
          </p:cNvPicPr>
          <p:nvPr/>
        </p:nvPicPr>
        <p:blipFill>
          <a:blip r:embed="rId2">
            <a:extLst/>
          </a:blip>
          <a:stretch>
            <a:fillRect/>
          </a:stretch>
        </p:blipFill>
        <p:spPr>
          <a:xfrm>
            <a:off x="9671050" y="8178800"/>
            <a:ext cx="2578100" cy="1193800"/>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THE SITUATION IN OTHER COUNTRIES"/>
          <p:cNvSpPr txBox="1"/>
          <p:nvPr>
            <p:ph type="title"/>
          </p:nvPr>
        </p:nvSpPr>
        <p:spPr>
          <a:xfrm>
            <a:off x="1864469" y="406400"/>
            <a:ext cx="10187831" cy="1193800"/>
          </a:xfrm>
          <a:prstGeom prst="rect">
            <a:avLst/>
          </a:prstGeom>
        </p:spPr>
        <p:txBody>
          <a:bodyPr/>
          <a:lstStyle>
            <a:lvl1pPr defTabSz="315468">
              <a:defRPr sz="4320"/>
            </a:lvl1pPr>
          </a:lstStyle>
          <a:p>
            <a:pPr/>
            <a:r>
              <a:t>THE SITUATION IN OTHER COUNTRIES</a:t>
            </a:r>
          </a:p>
        </p:txBody>
      </p:sp>
      <p:sp>
        <p:nvSpPr>
          <p:cNvPr id="132" name="FRANCE…"/>
          <p:cNvSpPr txBox="1"/>
          <p:nvPr>
            <p:ph type="body" idx="1"/>
          </p:nvPr>
        </p:nvSpPr>
        <p:spPr>
          <a:xfrm>
            <a:off x="825500" y="1587500"/>
            <a:ext cx="11099800" cy="6578600"/>
          </a:xfrm>
          <a:prstGeom prst="rect">
            <a:avLst/>
          </a:prstGeom>
        </p:spPr>
        <p:txBody>
          <a:bodyPr/>
          <a:lstStyle/>
          <a:p>
            <a:pPr marL="0" indent="0" algn="just" defTabSz="449580">
              <a:lnSpc>
                <a:spcPct val="115000"/>
              </a:lnSpc>
              <a:spcBef>
                <a:spcPts val="1000"/>
              </a:spcBef>
              <a:buSzTx/>
              <a:buNone/>
              <a:defRPr sz="1700">
                <a:uFill>
                  <a:solidFill>
                    <a:srgbClr val="000000"/>
                  </a:solidFill>
                </a:uFill>
                <a:latin typeface="Calibri"/>
                <a:ea typeface="Calibri"/>
                <a:cs typeface="Calibri"/>
                <a:sym typeface="Calibri"/>
              </a:defRPr>
            </a:pPr>
            <a:r>
              <a:t>FRANCE</a:t>
            </a:r>
          </a:p>
          <a:p>
            <a:pPr marL="0" indent="0" algn="just" defTabSz="449580">
              <a:lnSpc>
                <a:spcPct val="115000"/>
              </a:lnSpc>
              <a:spcBef>
                <a:spcPts val="1000"/>
              </a:spcBef>
              <a:buSzTx/>
              <a:buNone/>
              <a:defRPr sz="1700">
                <a:uFill>
                  <a:solidFill>
                    <a:srgbClr val="000000"/>
                  </a:solidFill>
                </a:uFill>
                <a:latin typeface="Calibri"/>
                <a:ea typeface="Calibri"/>
                <a:cs typeface="Calibri"/>
                <a:sym typeface="Calibri"/>
              </a:defRPr>
            </a:pPr>
            <a:r>
              <a:t>In France, </a:t>
            </a:r>
            <a:r>
              <a:rPr>
                <a:solidFill>
                  <a:schemeClr val="accent2">
                    <a:hueOff val="-1342298"/>
                    <a:satOff val="-4651"/>
                    <a:lumOff val="19617"/>
                  </a:schemeClr>
                </a:solidFill>
              </a:rPr>
              <a:t>the resolution of the disciplinary sanction is not published</a:t>
            </a:r>
            <a:r>
              <a:t>; THE SANCTION IS NOTIFIED TO THE OWN LAWYER, THE PLAINTIFF/THE COMPLAINANT  and the Court Agent (similar figure to the Attorney General) , who informs the other French Bar Associations (to ensure that the lawyer complies the sanction and that this is enforced beyond his College).</a:t>
            </a:r>
          </a:p>
          <a:p>
            <a:pPr indent="-228600" algn="just" defTabSz="449580">
              <a:lnSpc>
                <a:spcPct val="115000"/>
              </a:lnSpc>
              <a:spcBef>
                <a:spcPts val="1000"/>
              </a:spcBef>
              <a:buSzPct val="100000"/>
              <a:buAutoNum type="arabicParenR" startAt="1"/>
              <a:defRPr sz="1700">
                <a:uFill>
                  <a:solidFill>
                    <a:srgbClr val="000000"/>
                  </a:solidFill>
                </a:uFill>
                <a:latin typeface="Calibri"/>
                <a:ea typeface="Calibri"/>
                <a:cs typeface="Calibri"/>
                <a:sym typeface="Calibri"/>
              </a:defRPr>
            </a:pPr>
            <a:r>
              <a:rPr>
                <a:solidFill>
                  <a:schemeClr val="accent5"/>
                </a:solidFill>
              </a:rPr>
              <a:t>Not all disciplinary sanctions are public</a:t>
            </a:r>
            <a:r>
              <a:t>; only those that have a direct impact on the performance of the profession by the sanctioned lawyer. </a:t>
            </a:r>
            <a:r>
              <a:rPr>
                <a:solidFill>
                  <a:schemeClr val="accent5"/>
                </a:solidFill>
              </a:rPr>
              <a:t>There are only two:</a:t>
            </a:r>
            <a:endParaRPr>
              <a:solidFill>
                <a:schemeClr val="accent5"/>
              </a:solidFill>
            </a:endParaRPr>
          </a:p>
          <a:p>
            <a:pPr marL="1127760" indent="-228600" algn="just" defTabSz="449580">
              <a:lnSpc>
                <a:spcPct val="115000"/>
              </a:lnSpc>
              <a:spcBef>
                <a:spcPts val="1000"/>
              </a:spcBef>
              <a:buSzPct val="100000"/>
              <a:buFont typeface="Trebuchet MS"/>
              <a:buChar char="-"/>
              <a:defRPr sz="1700">
                <a:solidFill>
                  <a:schemeClr val="accent5"/>
                </a:solidFill>
                <a:uFill>
                  <a:solidFill>
                    <a:srgbClr val="000000"/>
                  </a:solidFill>
                </a:uFill>
                <a:latin typeface="Calibri"/>
                <a:ea typeface="Calibri"/>
                <a:cs typeface="Calibri"/>
                <a:sym typeface="Calibri"/>
              </a:defRPr>
            </a:pPr>
            <a:r>
              <a:t>The temporary suspension in the exercise of the Law</a:t>
            </a:r>
          </a:p>
          <a:p>
            <a:pPr marL="1127760" indent="-228600" algn="just" defTabSz="449580">
              <a:lnSpc>
                <a:spcPct val="115000"/>
              </a:lnSpc>
              <a:spcBef>
                <a:spcPts val="1000"/>
              </a:spcBef>
              <a:buSzPct val="100000"/>
              <a:buFont typeface="Trebuchet MS"/>
              <a:buChar char="-"/>
              <a:defRPr sz="1700">
                <a:solidFill>
                  <a:schemeClr val="accent5"/>
                </a:solidFill>
                <a:uFill>
                  <a:solidFill>
                    <a:srgbClr val="000000"/>
                  </a:solidFill>
                </a:uFill>
                <a:latin typeface="Calibri"/>
                <a:ea typeface="Calibri"/>
                <a:cs typeface="Calibri"/>
                <a:sym typeface="Calibri"/>
              </a:defRPr>
            </a:pPr>
            <a:r>
              <a:t>The expulsion from the School, implies the expulsion of the profession practically for life, because there are few possibilities for rehabilitation.</a:t>
            </a:r>
          </a:p>
          <a:p>
            <a:pPr marL="449580" indent="0" algn="just" defTabSz="449580">
              <a:lnSpc>
                <a:spcPct val="115000"/>
              </a:lnSpc>
              <a:spcBef>
                <a:spcPts val="1000"/>
              </a:spcBef>
              <a:buSzTx/>
              <a:buNone/>
              <a:defRPr sz="1700">
                <a:uFill>
                  <a:solidFill>
                    <a:srgbClr val="000000"/>
                  </a:solidFill>
                </a:uFill>
                <a:latin typeface="Calibri"/>
                <a:ea typeface="Calibri"/>
                <a:cs typeface="Calibri"/>
                <a:sym typeface="Calibri"/>
              </a:defRPr>
            </a:pPr>
            <a:r>
              <a:t>All other (minor) sanctions are strictly confidential, although they are included in the record of the School's Advocate as background information.</a:t>
            </a:r>
          </a:p>
          <a:p>
            <a:pPr indent="-228600" algn="just" defTabSz="449580">
              <a:lnSpc>
                <a:spcPct val="115000"/>
              </a:lnSpc>
              <a:spcBef>
                <a:spcPts val="1000"/>
              </a:spcBef>
              <a:buSzPct val="100000"/>
              <a:buAutoNum type="arabicParenR" startAt="2"/>
              <a:defRPr sz="1700">
                <a:uFill>
                  <a:solidFill>
                    <a:srgbClr val="000000"/>
                  </a:solidFill>
                </a:uFill>
                <a:latin typeface="Calibri"/>
                <a:ea typeface="Calibri"/>
                <a:cs typeface="Calibri"/>
                <a:sym typeface="Calibri"/>
              </a:defRPr>
            </a:pPr>
            <a:r>
              <a:t>The Statute of the Legal Profession (currently Law No. 247 of 12/31/2012) clearly establishes,  in articles 62.5 and following, that the two sanctions must be notified to the Presidents of all the Courts and Tribunals of the headquarters of the lawyers BAR;</a:t>
            </a:r>
          </a:p>
          <a:p>
            <a:pPr indent="0" algn="just" defTabSz="449580">
              <a:lnSpc>
                <a:spcPct val="115000"/>
              </a:lnSpc>
              <a:spcBef>
                <a:spcPts val="1000"/>
              </a:spcBef>
              <a:buSzTx/>
              <a:buNone/>
              <a:defRPr sz="1700">
                <a:uFill>
                  <a:solidFill>
                    <a:srgbClr val="000000"/>
                  </a:solidFill>
                </a:uFill>
                <a:latin typeface="Calibri"/>
                <a:ea typeface="Calibri"/>
                <a:cs typeface="Calibri"/>
                <a:sym typeface="Calibri"/>
              </a:defRPr>
            </a:pPr>
            <a:r>
              <a:t>To the Deans of all the Advocacy Associations of the District where the sanctioned lawyer operates. In the case that the sanction imposed has to do with suspension, it will be included in his file the list of colleges posted online, because the public must know the penalty of temporary suspension imposed and his impossibility to practice law.</a:t>
            </a:r>
          </a:p>
        </p:txBody>
      </p:sp>
      <p:pic>
        <p:nvPicPr>
          <p:cNvPr id="133" name="Imagen" descr="Imagen"/>
          <p:cNvPicPr>
            <a:picLocks noChangeAspect="1"/>
          </p:cNvPicPr>
          <p:nvPr/>
        </p:nvPicPr>
        <p:blipFill>
          <a:blip r:embed="rId2">
            <a:extLst/>
          </a:blip>
          <a:stretch>
            <a:fillRect/>
          </a:stretch>
        </p:blipFill>
        <p:spPr>
          <a:xfrm>
            <a:off x="9709150" y="8039100"/>
            <a:ext cx="2578100" cy="119380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HE SITUATION IN OTHER COUNTRIES"/>
          <p:cNvSpPr txBox="1"/>
          <p:nvPr>
            <p:ph type="title"/>
          </p:nvPr>
        </p:nvSpPr>
        <p:spPr>
          <a:xfrm>
            <a:off x="1652438" y="406400"/>
            <a:ext cx="10399862" cy="878086"/>
          </a:xfrm>
          <a:prstGeom prst="rect">
            <a:avLst/>
          </a:prstGeom>
        </p:spPr>
        <p:txBody>
          <a:bodyPr/>
          <a:lstStyle>
            <a:lvl1pPr defTabSz="327152">
              <a:defRPr sz="4480"/>
            </a:lvl1pPr>
          </a:lstStyle>
          <a:p>
            <a:pPr/>
            <a:r>
              <a:t>THE SITUATION IN OTHER COUNTRIES</a:t>
            </a:r>
          </a:p>
        </p:txBody>
      </p:sp>
      <p:sp>
        <p:nvSpPr>
          <p:cNvPr id="136" name="ENGLAND AND WALES…"/>
          <p:cNvSpPr txBox="1"/>
          <p:nvPr>
            <p:ph type="body" idx="1"/>
          </p:nvPr>
        </p:nvSpPr>
        <p:spPr>
          <a:prstGeom prst="rect">
            <a:avLst/>
          </a:prstGeom>
        </p:spPr>
        <p:txBody>
          <a:bodyPr/>
          <a:lstStyle/>
          <a:p>
            <a:pPr/>
            <a:r>
              <a:t>ENGLAND AND WALES</a:t>
            </a:r>
          </a:p>
          <a:p>
            <a:pPr/>
          </a:p>
          <a:p>
            <a:pPr marL="0" indent="0" algn="just" defTabSz="449580">
              <a:lnSpc>
                <a:spcPct val="120000"/>
              </a:lnSpc>
              <a:spcBef>
                <a:spcPts val="0"/>
              </a:spcBef>
              <a:buSzTx/>
              <a:buNone/>
              <a:defRPr sz="2800">
                <a:uFill>
                  <a:solidFill>
                    <a:srgbClr val="000000"/>
                  </a:solidFill>
                </a:uFill>
                <a:latin typeface="Trebuchet MS"/>
                <a:ea typeface="Trebuchet MS"/>
                <a:cs typeface="Trebuchet MS"/>
                <a:sym typeface="Trebuchet MS"/>
              </a:defRPr>
            </a:pPr>
            <a:r>
              <a:t>I</a:t>
            </a:r>
            <a:r>
              <a:rPr>
                <a:uFill>
                  <a:solidFill>
                    <a:srgbClr val="002060"/>
                  </a:solidFill>
                </a:uFill>
              </a:rPr>
              <a:t>n England &amp; Wales the Solicitors Regulation Authority and the Law Society of England &amp; Wales publish the disciplinary sanctions imposed on members. </a:t>
            </a:r>
            <a:r>
              <a:rPr b="1" u="sng">
                <a:uFill>
                  <a:solidFill>
                    <a:srgbClr val="002060"/>
                  </a:solidFill>
                </a:uFill>
              </a:rPr>
              <a:t>The publication is at the discretion </a:t>
            </a:r>
            <a:r>
              <a:rPr>
                <a:uFill>
                  <a:solidFill>
                    <a:srgbClr val="002060"/>
                  </a:solidFill>
                </a:uFill>
              </a:rPr>
              <a:t>of the Solicitors Regulation Authority.</a:t>
            </a:r>
            <a:endParaRPr>
              <a:uFill>
                <a:solidFill>
                  <a:srgbClr val="002060"/>
                </a:solidFill>
              </a:uFill>
            </a:endParaRPr>
          </a:p>
          <a:p>
            <a:pPr marL="0" indent="0" algn="just" defTabSz="449580">
              <a:lnSpc>
                <a:spcPct val="120000"/>
              </a:lnSpc>
              <a:spcBef>
                <a:spcPts val="0"/>
              </a:spcBef>
              <a:buSzTx/>
              <a:buNone/>
              <a:defRPr sz="2800">
                <a:uFill>
                  <a:solidFill>
                    <a:srgbClr val="002060"/>
                  </a:solidFill>
                </a:uFill>
                <a:latin typeface="Trebuchet MS"/>
                <a:ea typeface="Trebuchet MS"/>
                <a:cs typeface="Trebuchet MS"/>
                <a:sym typeface="Trebuchet MS"/>
              </a:defRPr>
            </a:pPr>
          </a:p>
          <a:p>
            <a:pPr marL="0" indent="0" algn="just" defTabSz="449580">
              <a:lnSpc>
                <a:spcPct val="120000"/>
              </a:lnSpc>
              <a:spcBef>
                <a:spcPts val="0"/>
              </a:spcBef>
              <a:buSzTx/>
              <a:buNone/>
              <a:defRPr sz="2800">
                <a:uFill>
                  <a:solidFill>
                    <a:srgbClr val="000000"/>
                  </a:solidFill>
                </a:uFill>
                <a:latin typeface="Trebuchet MS"/>
                <a:ea typeface="Trebuchet MS"/>
                <a:cs typeface="Trebuchet MS"/>
                <a:sym typeface="Trebuchet MS"/>
              </a:defRPr>
            </a:pPr>
            <a:r>
              <a:rPr>
                <a:uFill>
                  <a:solidFill>
                    <a:srgbClr val="002060"/>
                  </a:solidFill>
                </a:uFill>
              </a:rPr>
              <a:t>This is covered in The Solicitors Act 1974</a:t>
            </a:r>
          </a:p>
        </p:txBody>
      </p:sp>
      <p:pic>
        <p:nvPicPr>
          <p:cNvPr id="137" name="Imagen" descr="Imagen"/>
          <p:cNvPicPr>
            <a:picLocks noChangeAspect="1"/>
          </p:cNvPicPr>
          <p:nvPr/>
        </p:nvPicPr>
        <p:blipFill>
          <a:blip r:embed="rId2">
            <a:extLst/>
          </a:blip>
          <a:stretch>
            <a:fillRect/>
          </a:stretch>
        </p:blipFill>
        <p:spPr>
          <a:xfrm>
            <a:off x="9874250" y="7861300"/>
            <a:ext cx="2578100" cy="119380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HE SITUATION IN OTHER COUNTRIES"/>
          <p:cNvSpPr txBox="1"/>
          <p:nvPr>
            <p:ph type="title"/>
          </p:nvPr>
        </p:nvSpPr>
        <p:spPr>
          <a:xfrm>
            <a:off x="1752897" y="406400"/>
            <a:ext cx="10299403" cy="1193800"/>
          </a:xfrm>
          <a:prstGeom prst="rect">
            <a:avLst/>
          </a:prstGeom>
        </p:spPr>
        <p:txBody>
          <a:bodyPr/>
          <a:lstStyle>
            <a:lvl1pPr defTabSz="321310">
              <a:defRPr sz="4400"/>
            </a:lvl1pPr>
          </a:lstStyle>
          <a:p>
            <a:pPr/>
            <a:r>
              <a:t>THE SITUATION IN OTHER COUNTRIES</a:t>
            </a:r>
          </a:p>
        </p:txBody>
      </p:sp>
      <p:sp>
        <p:nvSpPr>
          <p:cNvPr id="140" name="BELGIUM…"/>
          <p:cNvSpPr txBox="1"/>
          <p:nvPr>
            <p:ph type="body" idx="1"/>
          </p:nvPr>
        </p:nvSpPr>
        <p:spPr>
          <a:prstGeom prst="rect">
            <a:avLst/>
          </a:prstGeom>
        </p:spPr>
        <p:txBody>
          <a:bodyPr/>
          <a:lstStyle/>
          <a:p>
            <a:pPr marL="7619" indent="-7619" algn="just" defTabSz="449580">
              <a:lnSpc>
                <a:spcPct val="120000"/>
              </a:lnSpc>
              <a:spcBef>
                <a:spcPts val="0"/>
              </a:spcBef>
              <a:buSzTx/>
              <a:buNone/>
              <a:defRPr sz="2200">
                <a:uFill>
                  <a:solidFill>
                    <a:srgbClr val="000000"/>
                  </a:solidFill>
                </a:uFill>
                <a:latin typeface="Trebuchet MS"/>
                <a:ea typeface="Trebuchet MS"/>
                <a:cs typeface="Trebuchet MS"/>
                <a:sym typeface="Trebuchet MS"/>
              </a:defRPr>
            </a:pPr>
            <a:r>
              <a:rPr i="1">
                <a:uFill>
                  <a:solidFill>
                    <a:srgbClr val="002060"/>
                  </a:solidFill>
                </a:uFill>
              </a:rPr>
              <a:t>BELGIUM</a:t>
            </a:r>
            <a:endParaRPr i="1">
              <a:uFill>
                <a:solidFill>
                  <a:srgbClr val="002060"/>
                </a:solidFill>
              </a:uFill>
            </a:endParaRPr>
          </a:p>
          <a:p>
            <a:pPr marL="7619" indent="-7619" algn="just" defTabSz="449580">
              <a:lnSpc>
                <a:spcPct val="120000"/>
              </a:lnSpc>
              <a:spcBef>
                <a:spcPts val="0"/>
              </a:spcBef>
              <a:buSzTx/>
              <a:buNone/>
              <a:defRPr sz="2200">
                <a:uFill>
                  <a:solidFill>
                    <a:srgbClr val="000000"/>
                  </a:solidFill>
                </a:uFill>
                <a:latin typeface="Trebuchet MS"/>
                <a:ea typeface="Trebuchet MS"/>
                <a:cs typeface="Trebuchet MS"/>
                <a:sym typeface="Trebuchet MS"/>
              </a:defRPr>
            </a:pPr>
            <a:endParaRPr i="1">
              <a:uFill>
                <a:solidFill>
                  <a:srgbClr val="002060"/>
                </a:solidFill>
              </a:uFill>
            </a:endParaRPr>
          </a:p>
          <a:p>
            <a:pPr marL="0" indent="0" algn="just" defTabSz="457200">
              <a:lnSpc>
                <a:spcPct val="120000"/>
              </a:lnSpc>
              <a:spcBef>
                <a:spcPts val="0"/>
              </a:spcBef>
              <a:buSzTx/>
              <a:buNone/>
              <a:defRPr sz="2200">
                <a:latin typeface="Trebuchet MS"/>
                <a:ea typeface="Trebuchet MS"/>
                <a:cs typeface="Trebuchet MS"/>
                <a:sym typeface="Trebuchet MS"/>
              </a:defRPr>
            </a:pPr>
            <a:r>
              <a:t>In Belgium a copy of all disciplinary decisions taken by the Disciplinary Council or the Disciplinary Council of Appeal is sent to the Flemish Bar Association (for Dutch speaking lawyers) or to the French and German speaking Bar Association (for French and German speaking lawyers). </a:t>
            </a:r>
          </a:p>
          <a:p>
            <a:pPr marL="0" indent="0" algn="just" defTabSz="457200">
              <a:lnSpc>
                <a:spcPct val="120000"/>
              </a:lnSpc>
              <a:spcBef>
                <a:spcPts val="0"/>
              </a:spcBef>
              <a:buSzTx/>
              <a:buNone/>
              <a:defRPr b="1" sz="2200">
                <a:solidFill>
                  <a:schemeClr val="accent2">
                    <a:hueOff val="-1342298"/>
                    <a:satOff val="-4651"/>
                    <a:lumOff val="19617"/>
                  </a:schemeClr>
                </a:solidFill>
                <a:latin typeface="Trebuchet MS"/>
                <a:ea typeface="Trebuchet MS"/>
                <a:cs typeface="Trebuchet MS"/>
                <a:sym typeface="Trebuchet MS"/>
              </a:defRPr>
            </a:pPr>
            <a:r>
              <a:t>The Bar Association can decide to publish the decision, either fully or partially, on an anonymous basis (art. 461 § 2 and art. 468 Code of Civil Procedure).</a:t>
            </a:r>
          </a:p>
          <a:p>
            <a:pPr marL="0" indent="0" algn="just" defTabSz="457200">
              <a:lnSpc>
                <a:spcPct val="120000"/>
              </a:lnSpc>
              <a:spcBef>
                <a:spcPts val="0"/>
              </a:spcBef>
              <a:buSzTx/>
              <a:buNone/>
              <a:defRPr sz="2200">
                <a:latin typeface="Trebuchet MS"/>
                <a:ea typeface="Trebuchet MS"/>
                <a:cs typeface="Trebuchet MS"/>
                <a:sym typeface="Trebuchet MS"/>
              </a:defRPr>
            </a:pPr>
          </a:p>
          <a:p>
            <a:pPr marL="0" indent="0" algn="just" defTabSz="457200">
              <a:lnSpc>
                <a:spcPct val="120000"/>
              </a:lnSpc>
              <a:spcBef>
                <a:spcPts val="0"/>
              </a:spcBef>
              <a:buSzTx/>
              <a:buNone/>
              <a:defRPr sz="2200">
                <a:latin typeface="Trebuchet MS"/>
                <a:ea typeface="Trebuchet MS"/>
                <a:cs typeface="Trebuchet MS"/>
                <a:sym typeface="Trebuchet MS"/>
              </a:defRPr>
            </a:pPr>
            <a:r>
              <a:t>The Disciplinary Council or the Disciplinary Council of Appeal may also decide, by means of a motivated ruling, to publish a decision to suspend or disbar a lawyer (art. 460 Code of civil procedure).</a:t>
            </a:r>
            <a:r>
              <a:rPr>
                <a:solidFill>
                  <a:schemeClr val="accent2">
                    <a:hueOff val="-1342298"/>
                    <a:satOff val="-4651"/>
                    <a:lumOff val="19617"/>
                  </a:schemeClr>
                </a:solidFill>
              </a:rPr>
              <a:t> </a:t>
            </a:r>
            <a:r>
              <a:rPr b="1">
                <a:solidFill>
                  <a:schemeClr val="accent2">
                    <a:hueOff val="-1342298"/>
                    <a:satOff val="-4651"/>
                    <a:lumOff val="19617"/>
                  </a:schemeClr>
                </a:solidFill>
              </a:rPr>
              <a:t>The Council determines the form of the publication (either fully or partially), which will not be anonymous.</a:t>
            </a:r>
            <a:endParaRPr b="1">
              <a:solidFill>
                <a:schemeClr val="accent2"/>
              </a:solidFill>
            </a:endParaRPr>
          </a:p>
        </p:txBody>
      </p:sp>
      <p:pic>
        <p:nvPicPr>
          <p:cNvPr id="141" name="Imagen" descr="Imagen"/>
          <p:cNvPicPr>
            <a:picLocks noChangeAspect="1"/>
          </p:cNvPicPr>
          <p:nvPr/>
        </p:nvPicPr>
        <p:blipFill>
          <a:blip r:embed="rId2">
            <a:extLst/>
          </a:blip>
          <a:stretch>
            <a:fillRect/>
          </a:stretch>
        </p:blipFill>
        <p:spPr>
          <a:xfrm>
            <a:off x="10179416" y="8119518"/>
            <a:ext cx="2578101" cy="1193801"/>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THE SITUATION IN OHTER COUNTRIES"/>
          <p:cNvSpPr txBox="1"/>
          <p:nvPr>
            <p:ph type="title"/>
          </p:nvPr>
        </p:nvSpPr>
        <p:spPr>
          <a:xfrm>
            <a:off x="952500" y="406400"/>
            <a:ext cx="11099800" cy="1296343"/>
          </a:xfrm>
          <a:prstGeom prst="rect">
            <a:avLst/>
          </a:prstGeom>
        </p:spPr>
        <p:txBody>
          <a:bodyPr/>
          <a:lstStyle>
            <a:lvl1pPr defTabSz="344677">
              <a:defRPr sz="4719"/>
            </a:lvl1pPr>
          </a:lstStyle>
          <a:p>
            <a:pPr/>
            <a:r>
              <a:t>THE SITUATION IN OHTER COUNTRIES</a:t>
            </a:r>
          </a:p>
        </p:txBody>
      </p:sp>
      <p:sp>
        <p:nvSpPr>
          <p:cNvPr id="144" name="VIENA /AUSTRIA…"/>
          <p:cNvSpPr txBox="1"/>
          <p:nvPr>
            <p:ph type="body" idx="1"/>
          </p:nvPr>
        </p:nvSpPr>
        <p:spPr>
          <a:prstGeom prst="rect">
            <a:avLst/>
          </a:prstGeom>
        </p:spPr>
        <p:txBody>
          <a:bodyPr/>
          <a:lstStyle/>
          <a:p>
            <a:pPr marL="0" indent="0" algn="just" defTabSz="438911">
              <a:lnSpc>
                <a:spcPct val="120000"/>
              </a:lnSpc>
              <a:spcBef>
                <a:spcPts val="0"/>
              </a:spcBef>
              <a:buSzTx/>
              <a:buNone/>
              <a:defRPr sz="2016">
                <a:latin typeface="Trebuchet MS"/>
                <a:ea typeface="Trebuchet MS"/>
                <a:cs typeface="Trebuchet MS"/>
                <a:sym typeface="Trebuchet MS"/>
              </a:defRPr>
            </a:pPr>
            <a:r>
              <a:t>VIENA /AUSTRIA</a:t>
            </a:r>
            <a:endParaRPr i="1">
              <a:uFill>
                <a:solidFill>
                  <a:srgbClr val="002060"/>
                </a:solidFill>
              </a:uFill>
            </a:endParaRPr>
          </a:p>
          <a:p>
            <a:pPr marL="7315" indent="-7315" algn="just" defTabSz="431596">
              <a:lnSpc>
                <a:spcPct val="120000"/>
              </a:lnSpc>
              <a:spcBef>
                <a:spcPts val="0"/>
              </a:spcBef>
              <a:buSzTx/>
              <a:buNone/>
              <a:defRPr sz="2016">
                <a:uFill>
                  <a:solidFill>
                    <a:srgbClr val="000000"/>
                  </a:solidFill>
                </a:uFill>
                <a:latin typeface="Trebuchet MS"/>
                <a:ea typeface="Trebuchet MS"/>
                <a:cs typeface="Trebuchet MS"/>
                <a:sym typeface="Trebuchet MS"/>
              </a:defRPr>
            </a:pPr>
            <a:endParaRPr i="1">
              <a:uFill>
                <a:solidFill>
                  <a:srgbClr val="002060"/>
                </a:solidFill>
              </a:uFill>
            </a:endParaRPr>
          </a:p>
          <a:p>
            <a:pPr marL="7315" indent="-7315" algn="just" defTabSz="431596">
              <a:lnSpc>
                <a:spcPct val="120000"/>
              </a:lnSpc>
              <a:spcBef>
                <a:spcPts val="0"/>
              </a:spcBef>
              <a:buSzTx/>
              <a:buNone/>
              <a:defRPr b="1" sz="2016">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endParaRPr i="1">
              <a:uFill>
                <a:solidFill>
                  <a:srgbClr val="002060"/>
                </a:solidFill>
              </a:uFill>
            </a:endParaRPr>
          </a:p>
          <a:p>
            <a:pPr marL="85343" indent="-85343" algn="just" defTabSz="431596">
              <a:lnSpc>
                <a:spcPct val="120000"/>
              </a:lnSpc>
              <a:spcBef>
                <a:spcPts val="0"/>
              </a:spcBef>
              <a:buSzPct val="100000"/>
              <a:buAutoNum type="arabicParenR" startAt="1"/>
              <a:defRPr b="1" sz="2016">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a:uFill>
                  <a:solidFill>
                    <a:srgbClr val="002060"/>
                  </a:solidFill>
                </a:uFill>
              </a:rPr>
              <a:t>T</a:t>
            </a:r>
            <a:r>
              <a:rPr>
                <a:uFill>
                  <a:solidFill>
                    <a:srgbClr val="002060"/>
                  </a:solidFill>
                </a:uFill>
              </a:rPr>
              <a:t>he bar of Vienna does not publish the disciplinary sanctions.</a:t>
            </a:r>
            <a:endParaRPr>
              <a:uFill>
                <a:solidFill>
                  <a:srgbClr val="002060"/>
                </a:solidFill>
              </a:uFill>
            </a:endParaRPr>
          </a:p>
          <a:p>
            <a:pPr marL="0" indent="0" algn="just" defTabSz="431596">
              <a:lnSpc>
                <a:spcPct val="120000"/>
              </a:lnSpc>
              <a:spcBef>
                <a:spcPts val="0"/>
              </a:spcBef>
              <a:buSzTx/>
              <a:buNone/>
              <a:defRPr sz="2016">
                <a:uFill>
                  <a:solidFill>
                    <a:srgbClr val="000000"/>
                  </a:solidFill>
                </a:uFill>
                <a:latin typeface="Trebuchet MS"/>
                <a:ea typeface="Trebuchet MS"/>
                <a:cs typeface="Trebuchet MS"/>
                <a:sym typeface="Trebuchet MS"/>
              </a:defRPr>
            </a:pPr>
            <a:endParaRPr>
              <a:uFill>
                <a:solidFill>
                  <a:srgbClr val="002060"/>
                </a:solidFill>
              </a:uFill>
            </a:endParaRPr>
          </a:p>
          <a:p>
            <a:pPr marL="0" indent="0" algn="just" defTabSz="431596">
              <a:lnSpc>
                <a:spcPct val="120000"/>
              </a:lnSpc>
              <a:spcBef>
                <a:spcPts val="0"/>
              </a:spcBef>
              <a:buSzTx/>
              <a:buNone/>
              <a:defRPr sz="2016">
                <a:uFill>
                  <a:solidFill>
                    <a:srgbClr val="000000"/>
                  </a:solidFill>
                </a:uFill>
                <a:latin typeface="Trebuchet MS"/>
                <a:ea typeface="Trebuchet MS"/>
                <a:cs typeface="Trebuchet MS"/>
                <a:sym typeface="Trebuchet MS"/>
              </a:defRPr>
            </a:pPr>
            <a:r>
              <a:rPr>
                <a:uFill>
                  <a:solidFill>
                    <a:srgbClr val="002060"/>
                  </a:solidFill>
                </a:uFill>
              </a:rPr>
              <a:t>All disciplinary judgments by the surpreme court (last instance) are anonymoused and published in the RIS (Rechtsinformationssystem) / Legal Information System. </a:t>
            </a:r>
            <a:endParaRPr>
              <a:uFill>
                <a:solidFill>
                  <a:srgbClr val="002060"/>
                </a:solidFill>
              </a:uFill>
            </a:endParaRPr>
          </a:p>
          <a:p>
            <a:pPr marL="0" indent="0" algn="just" defTabSz="431596">
              <a:lnSpc>
                <a:spcPct val="120000"/>
              </a:lnSpc>
              <a:spcBef>
                <a:spcPts val="0"/>
              </a:spcBef>
              <a:buSzTx/>
              <a:buNone/>
              <a:defRPr sz="2016">
                <a:uFill>
                  <a:solidFill>
                    <a:srgbClr val="000000"/>
                  </a:solidFill>
                </a:uFill>
                <a:latin typeface="Trebuchet MS"/>
                <a:ea typeface="Trebuchet MS"/>
                <a:cs typeface="Trebuchet MS"/>
                <a:sym typeface="Trebuchet MS"/>
              </a:defRPr>
            </a:pPr>
            <a:r>
              <a:rPr>
                <a:uFill>
                  <a:solidFill>
                    <a:srgbClr val="002060"/>
                  </a:solidFill>
                </a:uFill>
              </a:rPr>
              <a:t>The documentation of decisions by the surpreme court is published  anonymoused in the internet. </a:t>
            </a:r>
            <a:endParaRPr>
              <a:uFill>
                <a:solidFill>
                  <a:srgbClr val="002060"/>
                </a:solidFill>
              </a:uFill>
            </a:endParaRPr>
          </a:p>
          <a:p>
            <a:pPr marL="0" indent="0" algn="just" defTabSz="431596">
              <a:lnSpc>
                <a:spcPct val="120000"/>
              </a:lnSpc>
              <a:spcBef>
                <a:spcPts val="0"/>
              </a:spcBef>
              <a:buSzTx/>
              <a:buNone/>
              <a:defRPr sz="2016">
                <a:uFill>
                  <a:solidFill>
                    <a:srgbClr val="000000"/>
                  </a:solidFill>
                </a:uFill>
                <a:latin typeface="Trebuchet MS"/>
                <a:ea typeface="Trebuchet MS"/>
                <a:cs typeface="Trebuchet MS"/>
                <a:sym typeface="Trebuchet MS"/>
              </a:defRPr>
            </a:pPr>
            <a:r>
              <a:rPr>
                <a:uFill>
                  <a:solidFill>
                    <a:srgbClr val="002060"/>
                  </a:solidFill>
                </a:uFill>
              </a:rPr>
              <a:t> </a:t>
            </a:r>
            <a:endParaRPr>
              <a:uFill>
                <a:solidFill>
                  <a:srgbClr val="002060"/>
                </a:solidFill>
              </a:uFill>
            </a:endParaRPr>
          </a:p>
          <a:p>
            <a:pPr marL="85343" indent="-85343" algn="just" defTabSz="431596">
              <a:lnSpc>
                <a:spcPct val="120000"/>
              </a:lnSpc>
              <a:spcBef>
                <a:spcPts val="0"/>
              </a:spcBef>
              <a:buSzPct val="100000"/>
              <a:buAutoNum type="arabicParenR" startAt="2"/>
              <a:defRPr sz="2016">
                <a:uFill>
                  <a:solidFill>
                    <a:srgbClr val="000000"/>
                  </a:solidFill>
                </a:uFill>
                <a:latin typeface="Trebuchet MS"/>
                <a:ea typeface="Trebuchet MS"/>
                <a:cs typeface="Trebuchet MS"/>
                <a:sym typeface="Trebuchet MS"/>
              </a:defRPr>
            </a:pPr>
            <a:r>
              <a:rPr>
                <a:uFill>
                  <a:solidFill>
                    <a:srgbClr val="002060"/>
                  </a:solidFill>
                </a:uFill>
              </a:rPr>
              <a:t>The legal basis for this is the OGH-Gesetz (law of the surpreme court) (§ 15a). </a:t>
            </a:r>
            <a:endParaRPr>
              <a:uFill>
                <a:solidFill>
                  <a:srgbClr val="002060"/>
                </a:solidFill>
              </a:uFill>
            </a:endParaRPr>
          </a:p>
          <a:p>
            <a:pPr marL="0" indent="0" algn="just" defTabSz="431596">
              <a:lnSpc>
                <a:spcPct val="120000"/>
              </a:lnSpc>
              <a:spcBef>
                <a:spcPts val="0"/>
              </a:spcBef>
              <a:buSzTx/>
              <a:buNone/>
              <a:defRPr sz="2016">
                <a:uFill>
                  <a:solidFill>
                    <a:srgbClr val="000000"/>
                  </a:solidFill>
                </a:uFill>
                <a:latin typeface="Trebuchet MS"/>
                <a:ea typeface="Trebuchet MS"/>
                <a:cs typeface="Trebuchet MS"/>
                <a:sym typeface="Trebuchet MS"/>
              </a:defRPr>
            </a:pPr>
            <a:r>
              <a:rPr>
                <a:uFill>
                  <a:solidFill>
                    <a:srgbClr val="002060"/>
                  </a:solidFill>
                </a:uFill>
              </a:rPr>
              <a:t> </a:t>
            </a:r>
            <a:endParaRPr>
              <a:uFill>
                <a:solidFill>
                  <a:srgbClr val="002060"/>
                </a:solidFill>
              </a:uFill>
            </a:endParaRPr>
          </a:p>
          <a:p>
            <a:pPr marL="85343" indent="-85343" algn="just" defTabSz="431596">
              <a:lnSpc>
                <a:spcPct val="120000"/>
              </a:lnSpc>
              <a:spcBef>
                <a:spcPts val="0"/>
              </a:spcBef>
              <a:buSzPct val="100000"/>
              <a:buAutoNum type="arabicParenR" startAt="3"/>
              <a:defRPr sz="2016">
                <a:uFill>
                  <a:solidFill>
                    <a:srgbClr val="000000"/>
                  </a:solidFill>
                </a:uFill>
                <a:latin typeface="Trebuchet MS"/>
                <a:ea typeface="Trebuchet MS"/>
                <a:cs typeface="Trebuchet MS"/>
                <a:sym typeface="Trebuchet MS"/>
              </a:defRPr>
            </a:pPr>
            <a:r>
              <a:rPr>
                <a:uFill>
                  <a:solidFill>
                    <a:srgbClr val="002060"/>
                  </a:solidFill>
                </a:uFill>
              </a:rPr>
              <a:t>The comments are published anonymoused from case to case in the Austrian Anwaltsblatt. This is edited by the Österreichischer Rechtsanwaltskammertag (Austrian Bar). </a:t>
            </a:r>
            <a:endParaRPr>
              <a:uFill>
                <a:solidFill>
                  <a:srgbClr val="002060"/>
                </a:solidFill>
              </a:uFill>
            </a:endParaRPr>
          </a:p>
          <a:p>
            <a:pPr marL="7315" indent="-7315" algn="just" defTabSz="431596">
              <a:lnSpc>
                <a:spcPct val="120000"/>
              </a:lnSpc>
              <a:spcBef>
                <a:spcPts val="0"/>
              </a:spcBef>
              <a:buSzTx/>
              <a:buNone/>
              <a:defRPr sz="2016">
                <a:uFill>
                  <a:solidFill>
                    <a:srgbClr val="000000"/>
                  </a:solidFill>
                </a:uFill>
                <a:latin typeface="Trebuchet MS"/>
                <a:ea typeface="Trebuchet MS"/>
                <a:cs typeface="Trebuchet MS"/>
                <a:sym typeface="Trebuchet MS"/>
              </a:defRPr>
            </a:pPr>
            <a:endParaRPr>
              <a:uFill>
                <a:solidFill>
                  <a:srgbClr val="002060"/>
                </a:solidFill>
              </a:uFill>
            </a:endParaRPr>
          </a:p>
          <a:p>
            <a:pPr marL="0" indent="0" algn="just" defTabSz="438911">
              <a:lnSpc>
                <a:spcPct val="120000"/>
              </a:lnSpc>
              <a:spcBef>
                <a:spcPts val="0"/>
              </a:spcBef>
              <a:buSzTx/>
              <a:buNone/>
              <a:defRPr sz="2112">
                <a:latin typeface="Trebuchet MS"/>
                <a:ea typeface="Trebuchet MS"/>
                <a:cs typeface="Trebuchet MS"/>
                <a:sym typeface="Trebuchet MS"/>
              </a:defRPr>
            </a:pPr>
            <a:endParaRPr b="1">
              <a:solidFill>
                <a:schemeClr val="accent2"/>
              </a:solidFill>
            </a:endParaRPr>
          </a:p>
        </p:txBody>
      </p:sp>
      <p:pic>
        <p:nvPicPr>
          <p:cNvPr id="145" name="Imagen" descr="Imagen"/>
          <p:cNvPicPr>
            <a:picLocks noChangeAspect="1"/>
          </p:cNvPicPr>
          <p:nvPr/>
        </p:nvPicPr>
        <p:blipFill>
          <a:blip r:embed="rId2">
            <a:extLst/>
          </a:blip>
          <a:stretch>
            <a:fillRect/>
          </a:stretch>
        </p:blipFill>
        <p:spPr>
          <a:xfrm>
            <a:off x="10179416" y="8119518"/>
            <a:ext cx="2578101" cy="1193801"/>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HE SITUATION IN OHTER COUNTRIES"/>
          <p:cNvSpPr txBox="1"/>
          <p:nvPr>
            <p:ph type="title"/>
          </p:nvPr>
        </p:nvSpPr>
        <p:spPr>
          <a:xfrm>
            <a:off x="952500" y="406400"/>
            <a:ext cx="11099800" cy="1193800"/>
          </a:xfrm>
          <a:prstGeom prst="rect">
            <a:avLst/>
          </a:prstGeom>
        </p:spPr>
        <p:txBody>
          <a:bodyPr/>
          <a:lstStyle>
            <a:lvl1pPr defTabSz="344677">
              <a:defRPr sz="4719"/>
            </a:lvl1pPr>
          </a:lstStyle>
          <a:p>
            <a:pPr/>
            <a:r>
              <a:t>THE SITUATION IN OHTER COUNTRIES</a:t>
            </a:r>
          </a:p>
        </p:txBody>
      </p:sp>
      <p:sp>
        <p:nvSpPr>
          <p:cNvPr id="148" name="POLAND…"/>
          <p:cNvSpPr txBox="1"/>
          <p:nvPr>
            <p:ph type="body" idx="1"/>
          </p:nvPr>
        </p:nvSpPr>
        <p:spPr>
          <a:prstGeom prst="rect">
            <a:avLst/>
          </a:prstGeom>
        </p:spPr>
        <p:txBody>
          <a:bodyPr/>
          <a:lstStyle/>
          <a:p>
            <a:pPr marL="5410" indent="-5410" algn="just" defTabSz="319201">
              <a:lnSpc>
                <a:spcPct val="120000"/>
              </a:lnSpc>
              <a:spcBef>
                <a:spcPts val="0"/>
              </a:spcBef>
              <a:buSzTx/>
              <a:buNone/>
              <a:defRPr b="1" sz="1703">
                <a:uFill>
                  <a:solidFill>
                    <a:srgbClr val="000000"/>
                  </a:solidFill>
                </a:uFill>
                <a:latin typeface="Trebuchet MS"/>
                <a:ea typeface="Trebuchet MS"/>
                <a:cs typeface="Trebuchet MS"/>
                <a:sym typeface="Trebuchet MS"/>
              </a:defRPr>
            </a:pPr>
            <a:r>
              <a:rPr>
                <a:uFill>
                  <a:solidFill>
                    <a:srgbClr val="002060"/>
                  </a:solidFill>
                </a:uFill>
              </a:rPr>
              <a:t>POLAND</a:t>
            </a:r>
            <a:endParaRPr>
              <a:uFill>
                <a:solidFill>
                  <a:srgbClr val="002060"/>
                </a:solidFill>
              </a:uFill>
            </a:endParaRPr>
          </a:p>
          <a:p>
            <a:pPr marL="5410" indent="-5410" algn="just" defTabSz="319201">
              <a:lnSpc>
                <a:spcPct val="120000"/>
              </a:lnSpc>
              <a:spcBef>
                <a:spcPts val="0"/>
              </a:spcBef>
              <a:buSzTx/>
              <a:buNone/>
              <a:defRPr b="1" sz="1703">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endParaRPr>
              <a:uFill>
                <a:solidFill>
                  <a:srgbClr val="002060"/>
                </a:solidFill>
              </a:uFill>
            </a:endParaRPr>
          </a:p>
          <a:p>
            <a:pPr marL="0" indent="0" algn="just" defTabSz="319201">
              <a:lnSpc>
                <a:spcPct val="120000"/>
              </a:lnSpc>
              <a:spcBef>
                <a:spcPts val="0"/>
              </a:spcBef>
              <a:buSzTx/>
              <a:buNone/>
              <a:defRPr b="1" sz="1845">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The disciplinary sanctions imposed to members of our bar in judgments of disciplinary courts </a:t>
            </a:r>
            <a:r>
              <a:rPr>
                <a:solidFill>
                  <a:schemeClr val="accent5"/>
                </a:solidFill>
                <a:uFill>
                  <a:solidFill>
                    <a:srgbClr val="002060"/>
                  </a:solidFill>
                </a:uFill>
                <a:latin typeface="Calibri"/>
                <a:ea typeface="Calibri"/>
                <a:cs typeface="Calibri"/>
                <a:sym typeface="Calibri"/>
              </a:rPr>
              <a:t>can be publicized after it is announced to the parties and signed</a:t>
            </a:r>
            <a:r>
              <a:rPr>
                <a:uFill>
                  <a:solidFill>
                    <a:srgbClr val="002060"/>
                  </a:solidFill>
                </a:uFill>
                <a:latin typeface="Calibri"/>
                <a:ea typeface="Calibri"/>
                <a:cs typeface="Calibri"/>
                <a:sym typeface="Calibri"/>
              </a:rPr>
              <a:t>: </a:t>
            </a:r>
            <a:endParaRPr>
              <a:uFill>
                <a:solidFill>
                  <a:srgbClr val="212121"/>
                </a:solidFill>
              </a:uFill>
              <a:latin typeface="Calibri"/>
              <a:ea typeface="Calibri"/>
              <a:cs typeface="Calibri"/>
              <a:sym typeface="Calibri"/>
            </a:endParaRPr>
          </a:p>
          <a:p>
            <a:pPr marL="0" indent="0" algn="just" defTabSz="319201">
              <a:lnSpc>
                <a:spcPct val="120000"/>
              </a:lnSpc>
              <a:spcBef>
                <a:spcPts val="0"/>
              </a:spcBef>
              <a:buSzTx/>
              <a:buNone/>
              <a:defRPr b="1" sz="1845">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a:t>
            </a:r>
            <a:endParaRPr>
              <a:uFill>
                <a:solidFill>
                  <a:srgbClr val="212121"/>
                </a:solidFill>
              </a:uFill>
              <a:latin typeface="Calibri"/>
              <a:ea typeface="Calibri"/>
              <a:cs typeface="Calibri"/>
              <a:sym typeface="Calibri"/>
            </a:endParaRPr>
          </a:p>
          <a:p>
            <a:pPr marL="0" indent="0" algn="just" defTabSz="319201">
              <a:lnSpc>
                <a:spcPct val="120000"/>
              </a:lnSpc>
              <a:spcBef>
                <a:spcPts val="0"/>
              </a:spcBef>
              <a:buSzTx/>
              <a:buNone/>
              <a:defRPr b="1" sz="1845">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(a) </a:t>
            </a:r>
            <a:r>
              <a:rPr>
                <a:solidFill>
                  <a:schemeClr val="accent5"/>
                </a:solidFill>
                <a:uFill>
                  <a:solidFill>
                    <a:srgbClr val="002060"/>
                  </a:solidFill>
                </a:uFill>
                <a:latin typeface="Calibri"/>
                <a:ea typeface="Calibri"/>
                <a:cs typeface="Calibri"/>
                <a:sym typeface="Calibri"/>
              </a:rPr>
              <a:t>as an additional sanction</a:t>
            </a:r>
            <a:r>
              <a:rPr>
                <a:uFill>
                  <a:solidFill>
                    <a:srgbClr val="002060"/>
                  </a:solidFill>
                </a:uFill>
                <a:latin typeface="Calibri"/>
                <a:ea typeface="Calibri"/>
                <a:cs typeface="Calibri"/>
                <a:sym typeface="Calibri"/>
              </a:rPr>
              <a:t> (it is not a rule, but it is possible) or </a:t>
            </a:r>
            <a:endParaRPr>
              <a:uFill>
                <a:solidFill>
                  <a:srgbClr val="212121"/>
                </a:solidFill>
              </a:uFill>
              <a:latin typeface="Calibri"/>
              <a:ea typeface="Calibri"/>
              <a:cs typeface="Calibri"/>
              <a:sym typeface="Calibri"/>
            </a:endParaRPr>
          </a:p>
          <a:p>
            <a:pPr marL="0" indent="0" algn="just" defTabSz="319201">
              <a:lnSpc>
                <a:spcPct val="120000"/>
              </a:lnSpc>
              <a:spcBef>
                <a:spcPts val="0"/>
              </a:spcBef>
              <a:buSzTx/>
              <a:buNone/>
              <a:defRPr b="1" sz="1845">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a:t>
            </a:r>
            <a:endParaRPr>
              <a:uFill>
                <a:solidFill>
                  <a:srgbClr val="212121"/>
                </a:solidFill>
              </a:uFill>
              <a:latin typeface="Calibri"/>
              <a:ea typeface="Calibri"/>
              <a:cs typeface="Calibri"/>
              <a:sym typeface="Calibri"/>
            </a:endParaRPr>
          </a:p>
          <a:p>
            <a:pPr marL="0" indent="0" algn="just" defTabSz="319201">
              <a:lnSpc>
                <a:spcPct val="120000"/>
              </a:lnSpc>
              <a:spcBef>
                <a:spcPts val="0"/>
              </a:spcBef>
              <a:buSzTx/>
              <a:buNone/>
              <a:defRPr b="1" sz="1845">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(b) as anonymized judgements - a public information (without the name of the member or victims) via website of the bar (there are only part of judgments):</a:t>
            </a:r>
            <a:endParaRPr>
              <a:uFill>
                <a:solidFill>
                  <a:srgbClr val="212121"/>
                </a:solidFill>
              </a:uFill>
              <a:latin typeface="Calibri"/>
              <a:ea typeface="Calibri"/>
              <a:cs typeface="Calibri"/>
              <a:sym typeface="Calibri"/>
            </a:endParaRPr>
          </a:p>
          <a:p>
            <a:pPr marL="319201" indent="0" algn="just" defTabSz="319201">
              <a:lnSpc>
                <a:spcPct val="120000"/>
              </a:lnSpc>
              <a:spcBef>
                <a:spcPts val="300"/>
              </a:spcBef>
              <a:buSzTx/>
              <a:buNone/>
              <a:defRPr b="1" sz="1845">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a:t>
            </a:r>
            <a:r>
              <a:rPr u="sng">
                <a:uFill>
                  <a:solidFill>
                    <a:srgbClr val="002060"/>
                  </a:solidFill>
                </a:uFill>
                <a:latin typeface="Calibri"/>
                <a:ea typeface="Calibri"/>
                <a:cs typeface="Calibri"/>
                <a:sym typeface="Calibri"/>
                <a:hlinkClick r:id="rId2" invalidUrl="" action="" tgtFrame="" tooltip="" history="1" highlightClick="0" endSnd="0"/>
              </a:rPr>
              <a:t>http://oirp.gda.pl/izba/orzeczenia-okregowego-sadu-dyscyplinarnego/rok-2018/</a:t>
            </a:r>
            <a:r>
              <a:rPr>
                <a:uFill>
                  <a:solidFill>
                    <a:srgbClr val="002060"/>
                  </a:solidFill>
                </a:uFill>
                <a:latin typeface="Calibri"/>
                <a:ea typeface="Calibri"/>
                <a:cs typeface="Calibri"/>
                <a:sym typeface="Calibri"/>
              </a:rPr>
              <a:t> </a:t>
            </a:r>
            <a:endParaRPr>
              <a:uFill>
                <a:solidFill>
                  <a:srgbClr val="212121"/>
                </a:solidFill>
              </a:uFill>
              <a:latin typeface="Calibri"/>
              <a:ea typeface="Calibri"/>
              <a:cs typeface="Calibri"/>
              <a:sym typeface="Calibri"/>
            </a:endParaRPr>
          </a:p>
          <a:p>
            <a:pPr marL="319201" indent="0" algn="just" defTabSz="319201">
              <a:lnSpc>
                <a:spcPct val="120000"/>
              </a:lnSpc>
              <a:spcBef>
                <a:spcPts val="300"/>
              </a:spcBef>
              <a:buSzTx/>
              <a:buNone/>
              <a:defRPr b="1" sz="1845">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u="sng">
                <a:uFill>
                  <a:solidFill>
                    <a:srgbClr val="002060"/>
                  </a:solidFill>
                </a:uFill>
                <a:latin typeface="Calibri"/>
                <a:ea typeface="Calibri"/>
                <a:cs typeface="Calibri"/>
                <a:sym typeface="Calibri"/>
                <a:hlinkClick r:id="rId3" invalidUrl="" action="" tgtFrame="" tooltip="" history="1" highlightClick="0" endSnd="0"/>
              </a:rPr>
              <a:t>http://wsd.kirp.pl/</a:t>
            </a:r>
            <a:r>
              <a:rPr>
                <a:uFill>
                  <a:solidFill>
                    <a:srgbClr val="002060"/>
                  </a:solidFill>
                </a:uFill>
                <a:latin typeface="Calibri"/>
                <a:ea typeface="Calibri"/>
                <a:cs typeface="Calibri"/>
                <a:sym typeface="Calibri"/>
              </a:rPr>
              <a:t> </a:t>
            </a:r>
            <a:endParaRPr>
              <a:uFill>
                <a:solidFill>
                  <a:srgbClr val="212121"/>
                </a:solidFill>
              </a:uFill>
              <a:latin typeface="Calibri"/>
              <a:ea typeface="Calibri"/>
              <a:cs typeface="Calibri"/>
              <a:sym typeface="Calibri"/>
            </a:endParaRPr>
          </a:p>
          <a:p>
            <a:pPr marL="0" indent="0" algn="just" defTabSz="319201">
              <a:lnSpc>
                <a:spcPct val="120000"/>
              </a:lnSpc>
              <a:spcBef>
                <a:spcPts val="0"/>
              </a:spcBef>
              <a:buSzTx/>
              <a:buNone/>
              <a:defRPr b="1" sz="1845">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a:t>
            </a:r>
            <a:endParaRPr>
              <a:uFill>
                <a:solidFill>
                  <a:srgbClr val="212121"/>
                </a:solidFill>
              </a:uFill>
              <a:latin typeface="Calibri"/>
              <a:ea typeface="Calibri"/>
              <a:cs typeface="Calibri"/>
              <a:sym typeface="Calibri"/>
            </a:endParaRPr>
          </a:p>
          <a:p>
            <a:pPr marL="0" indent="0" algn="just" defTabSz="319201">
              <a:lnSpc>
                <a:spcPct val="120000"/>
              </a:lnSpc>
              <a:spcBef>
                <a:spcPts val="0"/>
              </a:spcBef>
              <a:buSzTx/>
              <a:buNone/>
              <a:defRPr sz="1845">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a:t>
            </a:r>
            <a:endParaRPr>
              <a:uFill>
                <a:solidFill>
                  <a:srgbClr val="212121"/>
                </a:solidFill>
              </a:uFill>
              <a:latin typeface="Calibri"/>
              <a:ea typeface="Calibri"/>
              <a:cs typeface="Calibri"/>
              <a:sym typeface="Calibri"/>
            </a:endParaRPr>
          </a:p>
          <a:p>
            <a:pPr marL="0" indent="0" algn="just" defTabSz="319201">
              <a:lnSpc>
                <a:spcPct val="120000"/>
              </a:lnSpc>
              <a:spcBef>
                <a:spcPts val="0"/>
              </a:spcBef>
              <a:buSzTx/>
              <a:buNone/>
              <a:defRPr b="1" sz="1845">
                <a:solidFill>
                  <a:schemeClr val="accent2">
                    <a:hueOff val="-1342298"/>
                    <a:satOff val="-4651"/>
                    <a:lumOff val="19617"/>
                  </a:schemeClr>
                </a:solidFill>
                <a:uFill>
                  <a:solidFill>
                    <a:srgbClr val="000000"/>
                  </a:solidFill>
                </a:uFill>
                <a:latin typeface="Trebuchet MS"/>
                <a:ea typeface="Trebuchet MS"/>
                <a:cs typeface="Trebuchet MS"/>
                <a:sym typeface="Trebuchet MS"/>
              </a:defRPr>
            </a:pPr>
            <a:r>
              <a:rPr>
                <a:solidFill>
                  <a:schemeClr val="accent5"/>
                </a:solidFill>
                <a:uFill>
                  <a:solidFill>
                    <a:srgbClr val="002060"/>
                  </a:solidFill>
                </a:uFill>
              </a:rPr>
              <a:t>Disciplinary court of our bar has a right to publish the disciplinary sanctions that are imposed and it is allowed either by state and professional law:</a:t>
            </a:r>
            <a:r>
              <a:rPr>
                <a:uFill>
                  <a:solidFill>
                    <a:srgbClr val="002060"/>
                  </a:solidFill>
                </a:uFill>
              </a:rPr>
              <a:t> </a:t>
            </a:r>
            <a:endParaRPr>
              <a:uFill>
                <a:solidFill>
                  <a:srgbClr val="212121"/>
                </a:solidFill>
              </a:uFill>
              <a:latin typeface="Calibri"/>
              <a:ea typeface="Calibri"/>
              <a:cs typeface="Calibri"/>
              <a:sym typeface="Calibri"/>
            </a:endParaRPr>
          </a:p>
          <a:p>
            <a:pPr marL="0" indent="0" algn="just" defTabSz="319201">
              <a:lnSpc>
                <a:spcPct val="120000"/>
              </a:lnSpc>
              <a:spcBef>
                <a:spcPts val="0"/>
              </a:spcBef>
              <a:buSzTx/>
              <a:buNone/>
              <a:defRPr sz="1703">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a:t>
            </a:r>
            <a:endParaRPr>
              <a:uFill>
                <a:solidFill>
                  <a:srgbClr val="212121"/>
                </a:solidFill>
              </a:uFill>
              <a:latin typeface="Calibri"/>
              <a:ea typeface="Calibri"/>
              <a:cs typeface="Calibri"/>
              <a:sym typeface="Calibri"/>
            </a:endParaRPr>
          </a:p>
          <a:p>
            <a:pPr marL="0" indent="0" algn="just" defTabSz="319201">
              <a:lnSpc>
                <a:spcPct val="120000"/>
              </a:lnSpc>
              <a:spcBef>
                <a:spcPts val="300"/>
              </a:spcBef>
              <a:buSzTx/>
              <a:buNone/>
              <a:defRPr sz="1703">
                <a:uFill>
                  <a:solidFill>
                    <a:srgbClr val="000000"/>
                  </a:solidFill>
                </a:uFill>
                <a:latin typeface="Trebuchet MS"/>
                <a:ea typeface="Trebuchet MS"/>
                <a:cs typeface="Trebuchet MS"/>
                <a:sym typeface="Trebuchet MS"/>
              </a:defRPr>
            </a:pPr>
            <a:endParaRPr>
              <a:uFill>
                <a:solidFill>
                  <a:srgbClr val="212121"/>
                </a:solidFill>
              </a:uFill>
              <a:latin typeface="Calibri"/>
              <a:ea typeface="Calibri"/>
              <a:cs typeface="Calibri"/>
              <a:sym typeface="Calibri"/>
            </a:endParaRPr>
          </a:p>
          <a:p>
            <a:pPr marL="0" indent="0" algn="just" defTabSz="319201">
              <a:lnSpc>
                <a:spcPct val="120000"/>
              </a:lnSpc>
              <a:spcBef>
                <a:spcPts val="300"/>
              </a:spcBef>
              <a:buSzTx/>
              <a:buNone/>
              <a:defRPr sz="1703">
                <a:uFill>
                  <a:solidFill>
                    <a:srgbClr val="000000"/>
                  </a:solidFill>
                </a:uFill>
                <a:latin typeface="Trebuchet MS"/>
                <a:ea typeface="Trebuchet MS"/>
                <a:cs typeface="Trebuchet MS"/>
                <a:sym typeface="Trebuchet MS"/>
              </a:defRPr>
            </a:pPr>
            <a:endParaRPr>
              <a:uFill>
                <a:solidFill>
                  <a:srgbClr val="212121"/>
                </a:solidFill>
              </a:uFill>
              <a:latin typeface="Calibri"/>
              <a:ea typeface="Calibri"/>
              <a:cs typeface="Calibri"/>
              <a:sym typeface="Calibri"/>
            </a:endParaRPr>
          </a:p>
        </p:txBody>
      </p:sp>
      <p:pic>
        <p:nvPicPr>
          <p:cNvPr id="149" name="Imagen" descr="Imagen"/>
          <p:cNvPicPr>
            <a:picLocks noChangeAspect="1"/>
          </p:cNvPicPr>
          <p:nvPr/>
        </p:nvPicPr>
        <p:blipFill>
          <a:blip r:embed="rId4">
            <a:extLst/>
          </a:blip>
          <a:stretch>
            <a:fillRect/>
          </a:stretch>
        </p:blipFill>
        <p:spPr>
          <a:xfrm>
            <a:off x="10179416" y="8119518"/>
            <a:ext cx="2578101" cy="1193801"/>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HE SITUATION IN OHTER COUNTRIES"/>
          <p:cNvSpPr txBox="1"/>
          <p:nvPr>
            <p:ph type="title"/>
          </p:nvPr>
        </p:nvSpPr>
        <p:spPr>
          <a:xfrm>
            <a:off x="952500" y="406400"/>
            <a:ext cx="11099800" cy="1076226"/>
          </a:xfrm>
          <a:prstGeom prst="rect">
            <a:avLst/>
          </a:prstGeom>
        </p:spPr>
        <p:txBody>
          <a:bodyPr/>
          <a:lstStyle>
            <a:lvl1pPr defTabSz="344677">
              <a:defRPr sz="4719"/>
            </a:lvl1pPr>
          </a:lstStyle>
          <a:p>
            <a:pPr/>
            <a:r>
              <a:t>THE SITUATION IN OHTER COUNTRIES</a:t>
            </a:r>
          </a:p>
        </p:txBody>
      </p:sp>
      <p:sp>
        <p:nvSpPr>
          <p:cNvPr id="152" name="PUBLICATION / ANNOUNCEMENT…"/>
          <p:cNvSpPr txBox="1"/>
          <p:nvPr>
            <p:ph type="body" idx="1"/>
          </p:nvPr>
        </p:nvSpPr>
        <p:spPr>
          <a:prstGeom prst="rect">
            <a:avLst/>
          </a:prstGeom>
        </p:spPr>
        <p:txBody>
          <a:bodyPr/>
          <a:lstStyle/>
          <a:p>
            <a:pPr marL="0" indent="0" algn="just" defTabSz="346176">
              <a:lnSpc>
                <a:spcPct val="120000"/>
              </a:lnSpc>
              <a:spcBef>
                <a:spcPts val="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PUBLICATION / ANNOUNCEMENT</a:t>
            </a:r>
            <a:endParaRPr>
              <a:uFill>
                <a:solidFill>
                  <a:srgbClr val="212121"/>
                </a:solidFill>
              </a:uFill>
              <a:latin typeface="Calibri"/>
              <a:ea typeface="Calibri"/>
              <a:cs typeface="Calibri"/>
              <a:sym typeface="Calibri"/>
            </a:endParaRPr>
          </a:p>
          <a:p>
            <a:pPr marL="0" indent="0" algn="just" defTabSz="346176">
              <a:lnSpc>
                <a:spcPct val="120000"/>
              </a:lnSpc>
              <a:spcBef>
                <a:spcPts val="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a:t>
            </a:r>
            <a:endParaRPr>
              <a:uFill>
                <a:solidFill>
                  <a:srgbClr val="212121"/>
                </a:solidFill>
              </a:uFill>
              <a:latin typeface="Calibri"/>
              <a:ea typeface="Calibri"/>
              <a:cs typeface="Calibri"/>
              <a:sym typeface="Calibri"/>
            </a:endParaRPr>
          </a:p>
          <a:p>
            <a:pPr marL="0" indent="0" algn="just" defTabSz="346176">
              <a:lnSpc>
                <a:spcPct val="120000"/>
              </a:lnSpc>
              <a:spcBef>
                <a:spcPts val="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(a) Law on attorneys-at-law from 6 July 1982</a:t>
            </a:r>
            <a:endParaRPr>
              <a:uFill>
                <a:solidFill>
                  <a:srgbClr val="212121"/>
                </a:solidFill>
              </a:uFill>
              <a:latin typeface="Calibri"/>
              <a:ea typeface="Calibri"/>
              <a:cs typeface="Calibri"/>
              <a:sym typeface="Calibri"/>
            </a:endParaRPr>
          </a:p>
          <a:p>
            <a:pPr marL="0" indent="0" algn="just" defTabSz="346176">
              <a:lnSpc>
                <a:spcPct val="120000"/>
              </a:lnSpc>
              <a:spcBef>
                <a:spcPts val="30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Article 65 par. 2f Publication (lex specialis)</a:t>
            </a:r>
            <a:endParaRPr>
              <a:uFill>
                <a:solidFill>
                  <a:srgbClr val="212121"/>
                </a:solidFill>
              </a:uFill>
              <a:latin typeface="Calibri"/>
              <a:ea typeface="Calibri"/>
              <a:cs typeface="Calibri"/>
              <a:sym typeface="Calibri"/>
            </a:endParaRPr>
          </a:p>
          <a:p>
            <a:pPr marL="0" indent="0" algn="just" defTabSz="346176">
              <a:lnSpc>
                <a:spcPct val="120000"/>
              </a:lnSpc>
              <a:spcBef>
                <a:spcPts val="300"/>
              </a:spcBef>
              <a:buSzTx/>
              <a:buNone/>
              <a:defRPr sz="1848">
                <a:solidFill>
                  <a:schemeClr val="accent5"/>
                </a:solidFill>
                <a:uFill>
                  <a:solidFill>
                    <a:srgbClr val="000000"/>
                  </a:solidFill>
                </a:uFill>
                <a:latin typeface="Trebuchet MS"/>
                <a:ea typeface="Trebuchet MS"/>
                <a:cs typeface="Trebuchet MS"/>
                <a:sym typeface="Trebuchet MS"/>
              </a:defRPr>
            </a:pPr>
            <a:r>
              <a:rPr b="1">
                <a:uFill>
                  <a:solidFill>
                    <a:srgbClr val="002060"/>
                  </a:solidFill>
                </a:uFill>
                <a:latin typeface="Calibri"/>
                <a:ea typeface="Calibri"/>
                <a:cs typeface="Calibri"/>
                <a:sym typeface="Calibri"/>
              </a:rPr>
              <a:t>A disciplinary court may decide to provide the content of the judgment to the public in a specified manner if it deems it advisable due to the circumstances of the case, as long as it does not violate the interests of the victim.</a:t>
            </a:r>
            <a:endParaRPr>
              <a:uFill>
                <a:solidFill>
                  <a:srgbClr val="212121"/>
                </a:solidFill>
              </a:uFill>
              <a:latin typeface="Calibri"/>
              <a:ea typeface="Calibri"/>
              <a:cs typeface="Calibri"/>
              <a:sym typeface="Calibri"/>
            </a:endParaRPr>
          </a:p>
          <a:p>
            <a:pPr marL="0" indent="0" algn="just" defTabSz="346176">
              <a:lnSpc>
                <a:spcPct val="120000"/>
              </a:lnSpc>
              <a:spcBef>
                <a:spcPts val="0"/>
              </a:spcBef>
              <a:buSzTx/>
              <a:buNone/>
              <a:defRPr sz="1848">
                <a:uFill>
                  <a:solidFill>
                    <a:srgbClr val="002060"/>
                  </a:solidFill>
                </a:uFill>
                <a:latin typeface="Calibri"/>
                <a:ea typeface="Calibri"/>
                <a:cs typeface="Calibri"/>
                <a:sym typeface="Calibri"/>
              </a:defRPr>
            </a:pPr>
          </a:p>
          <a:p>
            <a:pPr marL="0" indent="0" algn="just" defTabSz="346176">
              <a:lnSpc>
                <a:spcPct val="120000"/>
              </a:lnSpc>
              <a:spcBef>
                <a:spcPts val="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(b) Code of Criminal Procedure from 6 June 1997 (due to art. 74 pt. 1) of Act of Law of attorneys-at-law in matters not regulated in the Act of Law of attorneys-at-law, the bar applies Code of Criminal Procedure to disciplinary proceedings):</a:t>
            </a:r>
            <a:endParaRPr>
              <a:uFill>
                <a:solidFill>
                  <a:srgbClr val="212121"/>
                </a:solidFill>
              </a:uFill>
              <a:latin typeface="Calibri"/>
              <a:ea typeface="Calibri"/>
              <a:cs typeface="Calibri"/>
              <a:sym typeface="Calibri"/>
            </a:endParaRPr>
          </a:p>
          <a:p>
            <a:pPr marL="0" indent="0" algn="just" defTabSz="346176">
              <a:lnSpc>
                <a:spcPct val="120000"/>
              </a:lnSpc>
              <a:spcBef>
                <a:spcPts val="30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Art. 364. Announcement</a:t>
            </a:r>
            <a:endParaRPr>
              <a:uFill>
                <a:solidFill>
                  <a:srgbClr val="212121"/>
                </a:solidFill>
              </a:uFill>
              <a:latin typeface="Calibri"/>
              <a:ea typeface="Calibri"/>
              <a:cs typeface="Calibri"/>
              <a:sym typeface="Calibri"/>
            </a:endParaRPr>
          </a:p>
          <a:p>
            <a:pPr marL="0" indent="0" algn="just" defTabSz="346176">
              <a:lnSpc>
                <a:spcPct val="120000"/>
              </a:lnSpc>
              <a:spcBef>
                <a:spcPts val="30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1. The verdict is made publicly.</a:t>
            </a:r>
            <a:endParaRPr>
              <a:uFill>
                <a:solidFill>
                  <a:srgbClr val="212121"/>
                </a:solidFill>
              </a:uFill>
              <a:latin typeface="Calibri"/>
              <a:ea typeface="Calibri"/>
              <a:cs typeface="Calibri"/>
              <a:sym typeface="Calibri"/>
            </a:endParaRPr>
          </a:p>
          <a:p>
            <a:pPr marL="0" indent="0" algn="just" defTabSz="346176">
              <a:lnSpc>
                <a:spcPct val="120000"/>
              </a:lnSpc>
              <a:spcBef>
                <a:spcPts val="30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2. If the openness of the hearing has been excluded in whole or in part, the reasons for the judgment may also be cited only in full or in part.</a:t>
            </a:r>
            <a:endParaRPr>
              <a:uFill>
                <a:solidFill>
                  <a:srgbClr val="212121"/>
                </a:solidFill>
              </a:uFill>
              <a:latin typeface="Calibri"/>
              <a:ea typeface="Calibri"/>
              <a:cs typeface="Calibri"/>
              <a:sym typeface="Calibri"/>
            </a:endParaRPr>
          </a:p>
          <a:p>
            <a:pPr marL="0" indent="0" algn="just" defTabSz="346176">
              <a:lnSpc>
                <a:spcPct val="120000"/>
              </a:lnSpc>
              <a:spcBef>
                <a:spcPts val="30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Penal Code from 6 June 1997 (due to art. 74 pt. 2) of Act of Law of attorneys-at-law in matters not regulated in the Act of Law of attorneys-at-law, we apply Penal Code to disciplinary proceedings)</a:t>
            </a:r>
            <a:endParaRPr>
              <a:uFill>
                <a:solidFill>
                  <a:srgbClr val="212121"/>
                </a:solidFill>
              </a:uFill>
              <a:latin typeface="Calibri"/>
              <a:ea typeface="Calibri"/>
              <a:cs typeface="Calibri"/>
              <a:sym typeface="Calibri"/>
            </a:endParaRPr>
          </a:p>
          <a:p>
            <a:pPr marL="346176" indent="0" algn="just" defTabSz="346176">
              <a:lnSpc>
                <a:spcPct val="120000"/>
              </a:lnSpc>
              <a:spcBef>
                <a:spcPts val="300"/>
              </a:spcBef>
              <a:buSzTx/>
              <a:buNone/>
              <a:defRPr sz="1848">
                <a:uFill>
                  <a:solidFill>
                    <a:srgbClr val="000000"/>
                  </a:solidFill>
                </a:uFill>
                <a:latin typeface="Trebuchet MS"/>
                <a:ea typeface="Trebuchet MS"/>
                <a:cs typeface="Trebuchet MS"/>
                <a:sym typeface="Trebuchet MS"/>
              </a:defRPr>
            </a:pPr>
            <a:r>
              <a:rPr>
                <a:uFill>
                  <a:solidFill>
                    <a:srgbClr val="002060"/>
                  </a:solidFill>
                </a:uFill>
                <a:latin typeface="Calibri"/>
                <a:ea typeface="Calibri"/>
                <a:cs typeface="Calibri"/>
                <a:sym typeface="Calibri"/>
              </a:rPr>
              <a:t> </a:t>
            </a:r>
          </a:p>
        </p:txBody>
      </p:sp>
      <p:pic>
        <p:nvPicPr>
          <p:cNvPr id="153" name="Imagen" descr="Imagen"/>
          <p:cNvPicPr>
            <a:picLocks noChangeAspect="1"/>
          </p:cNvPicPr>
          <p:nvPr/>
        </p:nvPicPr>
        <p:blipFill>
          <a:blip r:embed="rId2">
            <a:extLst/>
          </a:blip>
          <a:stretch>
            <a:fillRect/>
          </a:stretch>
        </p:blipFill>
        <p:spPr>
          <a:xfrm>
            <a:off x="9925416" y="8487818"/>
            <a:ext cx="2578101" cy="119380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