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4.png" ContentType="image/png"/>
  <Override PartName="/ppt/media/image3.png" ContentType="image/png"/>
  <Override PartName="/ppt/media/image1.png" ContentType="image/png"/>
  <Override PartName="/ppt/media/image2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200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71560" y="136800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39120" y="136800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504000" y="308556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71560" y="308556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639120" y="308556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216000"/>
            <a:ext cx="7020000" cy="4340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200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-58320" y="81000"/>
            <a:ext cx="7794360" cy="120564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de-DE" sz="3570" spc="-1" strike="noStrike">
                <a:solidFill>
                  <a:srgbClr val="ffffff"/>
                </a:solidFill>
                <a:latin typeface="Arial"/>
              </a:rPr>
              <a:t>Format des Titeltextes durch Klicken bearbeiten</a:t>
            </a:r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Format des Gliederungstextes durch Klicken bearbeiten</a:t>
            </a:r>
            <a:endParaRPr b="0" lang="de-DE" sz="2600" spc="-1" strike="noStrike">
              <a:latin typeface="Arial"/>
            </a:endParaRPr>
          </a:p>
          <a:p>
            <a:pPr lvl="1" marL="864000" indent="-324000">
              <a:spcAft>
                <a:spcPts val="918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280" spc="-1" strike="noStrike">
                <a:latin typeface="Arial"/>
              </a:rPr>
              <a:t>Zweite Gliederungsebene</a:t>
            </a:r>
            <a:endParaRPr b="0" lang="de-DE" sz="2280" spc="-1" strike="noStrike">
              <a:latin typeface="Arial"/>
            </a:endParaRPr>
          </a:p>
          <a:p>
            <a:pPr lvl="2" marL="1296000" indent="-288000">
              <a:spcAft>
                <a:spcPts val="68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950" spc="-1" strike="noStrike">
                <a:latin typeface="Arial"/>
              </a:rPr>
              <a:t>Dritte Gliederungsebene</a:t>
            </a:r>
            <a:endParaRPr b="0" lang="de-DE" sz="1950" spc="-1" strike="noStrike">
              <a:latin typeface="Arial"/>
            </a:endParaRPr>
          </a:p>
          <a:p>
            <a:pPr lvl="3" marL="1728000" indent="-216000">
              <a:spcAft>
                <a:spcPts val="459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629" spc="-1" strike="noStrike">
                <a:latin typeface="Arial"/>
              </a:rPr>
              <a:t>Vierte Gliederungsebene</a:t>
            </a:r>
            <a:endParaRPr b="0" lang="de-DE" sz="1629" spc="-1" strike="noStrike">
              <a:latin typeface="Arial"/>
            </a:endParaRPr>
          </a:p>
          <a:p>
            <a:pPr lvl="4" marL="2160000" indent="-216000">
              <a:spcAft>
                <a:spcPts val="23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629" spc="-1" strike="noStrike">
                <a:latin typeface="Arial"/>
              </a:rPr>
              <a:t>Fünfte Gliederungsebene</a:t>
            </a:r>
            <a:endParaRPr b="0" lang="de-DE" sz="1629" spc="-1" strike="noStrike">
              <a:latin typeface="Arial"/>
            </a:endParaRPr>
          </a:p>
          <a:p>
            <a:pPr lvl="5" marL="2592000" indent="-216000">
              <a:spcAft>
                <a:spcPts val="23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629" spc="-1" strike="noStrike">
                <a:latin typeface="Arial"/>
              </a:rPr>
              <a:t>Sechste Gliederungsebene</a:t>
            </a:r>
            <a:endParaRPr b="0" lang="de-DE" sz="1629" spc="-1" strike="noStrike">
              <a:latin typeface="Arial"/>
            </a:endParaRPr>
          </a:p>
          <a:p>
            <a:pPr lvl="6" marL="3024000" indent="-216000">
              <a:spcAft>
                <a:spcPts val="23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629" spc="-1" strike="noStrike">
                <a:latin typeface="Arial"/>
              </a:rPr>
              <a:t>Siebte Gliederungsebene</a:t>
            </a:r>
            <a:endParaRPr b="0" lang="de-DE" sz="1629" spc="-1" strike="noStrike"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5164920"/>
            <a:ext cx="2348280" cy="390600"/>
          </a:xfrm>
          <a:prstGeom prst="rect">
            <a:avLst/>
          </a:prstGeom>
        </p:spPr>
        <p:txBody>
          <a:bodyPr lIns="0" rIns="0" tIns="0" bIns="0"/>
          <a:p>
            <a:r>
              <a:rPr b="0" lang="de-DE" sz="1400" spc="-1" strike="noStrike">
                <a:latin typeface="Arial"/>
              </a:rPr>
              <a:t>&lt;Datum/Uhrzeit&gt;</a:t>
            </a:r>
            <a:endParaRPr b="0" lang="de-DE" sz="1400" spc="-1" strike="noStrike"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000" y="5164920"/>
            <a:ext cx="3195000" cy="39060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de-DE" sz="1400" spc="-1" strike="noStrike">
                <a:latin typeface="Arial"/>
              </a:rPr>
              <a:t>&lt;Fußzeile&gt;</a:t>
            </a:r>
            <a:endParaRPr b="0" lang="de-DE" sz="1400" spc="-1" strike="noStrike"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000" y="5164920"/>
            <a:ext cx="2348280" cy="390600"/>
          </a:xfrm>
          <a:prstGeom prst="rect">
            <a:avLst/>
          </a:prstGeom>
        </p:spPr>
        <p:txBody>
          <a:bodyPr lIns="0" rIns="0" tIns="0" bIns="0"/>
          <a:p>
            <a:pPr algn="r"/>
            <a:fld id="{B0A76081-5946-4BE7-9101-BA04E718CD0D}" type="slidenum">
              <a:rPr b="0" lang="de-DE" sz="1400" spc="-1" strike="noStrike">
                <a:latin typeface="Arial"/>
              </a:rPr>
              <a:t>&lt;Foliennummer&gt;</a:t>
            </a:fld>
            <a:endParaRPr b="0" lang="de-DE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s://bea-brak.de/" TargetMode="External"/><Relationship Id="rId2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hyperlink" Target="http://bea-brak.de/" TargetMode="External"/><Relationship Id="rId2" Type="http://schemas.openxmlformats.org/officeDocument/2006/relationships/hyperlink" Target="http://bea-brak.de/" TargetMode="External"/><Relationship Id="rId3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de-DE" sz="3570" spc="-1" strike="noStrike">
                <a:solidFill>
                  <a:srgbClr val="ffffff"/>
                </a:solidFill>
                <a:latin typeface="Arial"/>
              </a:rPr>
              <a:t>Dr. Christian Klostermann</a:t>
            </a:r>
            <a:r>
              <a:rPr b="0" lang="de-DE" sz="357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3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de-DE" sz="3200" spc="-1" strike="noStrike">
                <a:latin typeface="Arial"/>
              </a:rPr>
              <a:t>New Technologies and a modern bar association</a:t>
            </a:r>
            <a:endParaRPr b="0" lang="de-DE" sz="3200" spc="-1" strike="noStrike">
              <a:latin typeface="Arial"/>
            </a:endParaRPr>
          </a:p>
          <a:p>
            <a:pPr algn="ctr"/>
            <a:endParaRPr b="0" lang="de-DE" sz="3200" spc="-1" strike="noStrike">
              <a:latin typeface="Arial"/>
            </a:endParaRPr>
          </a:p>
          <a:p>
            <a:pPr algn="ctr"/>
            <a:r>
              <a:rPr b="0" lang="de-DE" sz="2200" spc="-1" strike="noStrike">
                <a:latin typeface="Verdana"/>
              </a:rPr>
              <a:t>Development and Experiences of Electronic Proceedings in Justice: „</a:t>
            </a:r>
            <a:br/>
            <a:br/>
            <a:r>
              <a:rPr b="0" lang="de-DE" sz="2200" spc="-1" strike="noStrike">
                <a:latin typeface="Verdana"/>
              </a:rPr>
              <a:t>beA“ - a Special Mailing System for Lawyers in Germany</a:t>
            </a:r>
            <a:r>
              <a:rPr b="0" lang="de-DE" sz="3200" spc="-1" strike="noStrike">
                <a:latin typeface="Arial"/>
              </a:rPr>
              <a:t> </a:t>
            </a:r>
            <a:endParaRPr b="0" lang="de-DE" sz="3200" spc="-1" strike="noStrike">
              <a:latin typeface="Arial"/>
            </a:endParaRPr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de-DE" sz="3570" spc="-1" strike="noStrike">
                <a:solidFill>
                  <a:srgbClr val="ffffff"/>
                </a:solidFill>
                <a:latin typeface="Arial"/>
              </a:rPr>
              <a:t>Dr. Christian Klostermann</a:t>
            </a:r>
            <a:r>
              <a:rPr b="0" lang="de-DE" sz="357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4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Exchange of electronic documents in legal proceedings? 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It is intended that from 2022 in legal proceedings only electronic documents are used. 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The Courts shall then use electronic files. 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Documents between parties an court shall be exchanged only as electronic documents  </a:t>
            </a:r>
            <a:endParaRPr b="0" lang="de-DE" sz="2600" spc="-1" strike="noStrike">
              <a:latin typeface="Arial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de-DE" sz="3570" spc="-1" strike="noStrike">
                <a:solidFill>
                  <a:srgbClr val="ffffff"/>
                </a:solidFill>
                <a:latin typeface="Arial"/>
              </a:rPr>
              <a:t>Dr. Christian Klostermann</a:t>
            </a:r>
            <a:r>
              <a:rPr b="0" lang="de-DE" sz="357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Costs? 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The cost of the beA System is paid by Federal bar. 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The annual cost is about 65,00 to 80,00 € p.a. / lawyer so far.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The cost of the courts system is paid by the state.      </a:t>
            </a:r>
            <a:endParaRPr b="0" lang="de-DE" sz="2600" spc="-1" strike="noStrike">
              <a:latin typeface="Arial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de-DE" sz="3570" spc="-1" strike="noStrike">
                <a:solidFill>
                  <a:srgbClr val="ffffff"/>
                </a:solidFill>
                <a:latin typeface="Arial"/>
              </a:rPr>
              <a:t>Dr. Christian Klostermann</a:t>
            </a:r>
            <a:r>
              <a:rPr b="0" lang="de-DE" sz="357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8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Any questions?     </a:t>
            </a:r>
            <a:endParaRPr b="0" lang="de-DE" sz="2600" spc="-1" strike="noStrike"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de-DE" sz="3570" spc="-1" strike="noStrike">
                <a:solidFill>
                  <a:srgbClr val="ffffff"/>
                </a:solidFill>
                <a:latin typeface="Arial"/>
              </a:rPr>
              <a:t>Dr. Christian Klostermann</a:t>
            </a:r>
            <a:r>
              <a:rPr b="0" lang="de-DE" sz="357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Lawyer in Zwickau, Germany, Saxony 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Specialized in the fields of Information Technology, Computer- and Internetlaw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Office founded in 2000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Member of the Board of the Saxony bar, Dresden</a:t>
            </a:r>
            <a:endParaRPr b="0" lang="de-DE" sz="2600" spc="-1" strike="noStrike">
              <a:latin typeface="Arial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de-DE" sz="3570" spc="-1" strike="noStrike">
                <a:solidFill>
                  <a:srgbClr val="ffffff"/>
                </a:solidFill>
                <a:latin typeface="Arial"/>
              </a:rPr>
              <a:t>Dr. Christian Klostermann</a:t>
            </a:r>
            <a:r>
              <a:rPr b="0" lang="de-DE" sz="357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7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BeA – the „Besondere elektronische Anwaltspostfach“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 </a:t>
            </a:r>
            <a:endParaRPr b="0" lang="de-DE" sz="2600" spc="-1" strike="noStrike">
              <a:latin typeface="Arial"/>
            </a:endParaRPr>
          </a:p>
        </p:txBody>
      </p:sp>
      <p:pic>
        <p:nvPicPr>
          <p:cNvPr id="48" name="" descr=""/>
          <p:cNvPicPr/>
          <p:nvPr/>
        </p:nvPicPr>
        <p:blipFill>
          <a:blip r:embed="rId1"/>
          <a:stretch/>
        </p:blipFill>
        <p:spPr>
          <a:xfrm>
            <a:off x="1238040" y="2152440"/>
            <a:ext cx="5298840" cy="3247560"/>
          </a:xfrm>
          <a:prstGeom prst="rect">
            <a:avLst/>
          </a:prstGeom>
          <a:ln>
            <a:noFill/>
          </a:ln>
        </p:spPr>
      </p:pic>
      <p:pic>
        <p:nvPicPr>
          <p:cNvPr id="49" name="" descr=""/>
          <p:cNvPicPr/>
          <p:nvPr/>
        </p:nvPicPr>
        <p:blipFill>
          <a:blip r:embed="rId2"/>
          <a:stretch/>
        </p:blipFill>
        <p:spPr>
          <a:xfrm>
            <a:off x="6567120" y="5414400"/>
            <a:ext cx="5298840" cy="3247560"/>
          </a:xfrm>
          <a:prstGeom prst="rect">
            <a:avLst/>
          </a:prstGeom>
          <a:ln>
            <a:noFill/>
          </a:ln>
        </p:spPr>
      </p:pic>
      <p:pic>
        <p:nvPicPr>
          <p:cNvPr id="50" name="" descr=""/>
          <p:cNvPicPr/>
          <p:nvPr/>
        </p:nvPicPr>
        <p:blipFill>
          <a:blip r:embed="rId3"/>
          <a:stretch/>
        </p:blipFill>
        <p:spPr>
          <a:xfrm>
            <a:off x="6554520" y="5376600"/>
            <a:ext cx="5298840" cy="3247560"/>
          </a:xfrm>
          <a:prstGeom prst="rect">
            <a:avLst/>
          </a:prstGeom>
          <a:ln>
            <a:noFill/>
          </a:ln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de-DE" sz="3570" spc="-1" strike="noStrike">
                <a:solidFill>
                  <a:srgbClr val="ffffff"/>
                </a:solidFill>
                <a:latin typeface="Arial"/>
              </a:rPr>
              <a:t>Dr. Christian Klostermann</a:t>
            </a:r>
            <a:r>
              <a:rPr b="0" lang="de-DE" sz="357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beA – the „Besondere elektronische Anwaltspostfach“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Special System for Bar Members to exchange electronic documents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Goals: secure, easy and encrypted exchange of electronic data and documents 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- between Lawyers and other Lawyers  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- between Lawyers and Courts </a:t>
            </a:r>
            <a:endParaRPr b="0" lang="de-DE" sz="2600" spc="-1" strike="noStrike">
              <a:latin typeface="Arial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de-DE" sz="3570" spc="-1" strike="noStrike">
                <a:solidFill>
                  <a:srgbClr val="ffffff"/>
                </a:solidFill>
                <a:latin typeface="Arial"/>
              </a:rPr>
              <a:t>Dr. Christian Klostermann</a:t>
            </a:r>
            <a:r>
              <a:rPr b="0" lang="de-DE" sz="357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4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beA is a Project of the Federal Bar of Germany 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The Bar System of Germany: 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28 Regional Bars located in the Cities with Higher Regional Courts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Federal Bar „Bundesrechtsanwaltskammer“ located in Berlin 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de-DE" sz="2600" spc="-1" strike="noStrike">
              <a:latin typeface="Arial"/>
            </a:endParaRPr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de-DE" sz="3570" spc="-1" strike="noStrike">
                <a:solidFill>
                  <a:srgbClr val="ffffff"/>
                </a:solidFill>
                <a:latin typeface="Arial"/>
              </a:rPr>
              <a:t>Dr. Christian Klostermann</a:t>
            </a:r>
            <a:r>
              <a:rPr b="0" lang="de-DE" sz="357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6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Timeline of beA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First planed 2014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Planned start 2016, but because of technical problems and doubts about security operational start September 2018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de-DE" sz="2600" spc="-1" strike="noStrike">
              <a:latin typeface="Arial"/>
            </a:endParaRPr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de-DE" sz="3570" spc="-1" strike="noStrike">
                <a:solidFill>
                  <a:srgbClr val="ffffff"/>
                </a:solidFill>
                <a:latin typeface="Arial"/>
              </a:rPr>
              <a:t>Dr. Christian Klostermann</a:t>
            </a:r>
            <a:r>
              <a:rPr b="0" lang="de-DE" sz="357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8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Timeline of beA 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beA first planed 2014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because of technical problems delayed operational start September 2018 (should have been 01.01.2016)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As for today, all Lawyers are obliged to use beA to receive messages, and can use beA to send electronic documents to courts and other lawyers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From 2022 on all lawyers must communicate with the courts </a:t>
            </a:r>
            <a:r>
              <a:rPr b="1" lang="de-DE" sz="2600" spc="-1" strike="noStrike">
                <a:latin typeface="Arial"/>
              </a:rPr>
              <a:t>only </a:t>
            </a:r>
            <a:r>
              <a:rPr b="0" lang="de-DE" sz="2600" spc="-1" strike="noStrike">
                <a:latin typeface="Arial"/>
              </a:rPr>
              <a:t>over electronic documents</a:t>
            </a:r>
            <a:endParaRPr b="0" lang="de-DE" sz="2600" spc="-1" strike="noStrike">
              <a:latin typeface="Arial"/>
            </a:endParaRPr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de-DE" sz="3570" spc="-1" strike="noStrike">
                <a:solidFill>
                  <a:srgbClr val="ffffff"/>
                </a:solidFill>
                <a:latin typeface="Arial"/>
              </a:rPr>
              <a:t>Dr. Christian Klostermann</a:t>
            </a:r>
            <a:r>
              <a:rPr b="0" lang="de-DE" sz="357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0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Technical issues: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- To use beA, every single lawyer in Germany got a personal exclusive mailbox in the beA System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- every german lawyer got a Signature Card with a special electronic key to sign and encrypt his messages 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- To use beA, lawyers need additionally a special card reader and Internet access on his Computer, and needs to install a special client Software on his computer 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- Working with the Operating Systems Windows, Linux and MacOS 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- Access to the beA System over the website </a:t>
            </a:r>
            <a:r>
              <a:rPr b="0" lang="de-DE" sz="2600" spc="-1" strike="noStrike">
                <a:latin typeface="Arial"/>
                <a:hlinkClick r:id="rId1"/>
              </a:rPr>
              <a:t>https://bea-brak.de</a:t>
            </a:r>
            <a:r>
              <a:rPr b="0" lang="de-DE" sz="2600" spc="-1" strike="noStrike">
                <a:latin typeface="Arial"/>
              </a:rPr>
              <a:t> or through the use of specialised software for Law Offices  </a:t>
            </a:r>
            <a:endParaRPr b="0" lang="de-DE" sz="2600" spc="-1" strike="noStrike">
              <a:latin typeface="Arial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de-DE" sz="3570" spc="-1" strike="noStrike">
                <a:solidFill>
                  <a:srgbClr val="ffffff"/>
                </a:solidFill>
                <a:latin typeface="Arial"/>
              </a:rPr>
              <a:t>Dr. Christian Klostermann</a:t>
            </a:r>
            <a:r>
              <a:rPr b="0" lang="de-DE" sz="3570" spc="-1" strike="noStrike">
                <a:solidFill>
                  <a:srgbClr val="ffffff"/>
                </a:solidFill>
                <a:latin typeface="Arial"/>
              </a:rPr>
              <a:t>	</a:t>
            </a:r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2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Workflow issues: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- Lawyer creates an document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- Lawyer opens website </a:t>
            </a:r>
            <a:r>
              <a:rPr b="0" lang="de-DE" sz="2600" spc="-1" strike="noStrike">
                <a:latin typeface="Arial"/>
                <a:hlinkClick r:id="rId1"/>
              </a:rPr>
              <a:t>http://bea-brak.de</a:t>
            </a:r>
            <a:r>
              <a:rPr b="0" lang="de-DE" sz="2600" spc="-1" strike="noStrike">
                <a:latin typeface="Arial"/>
              </a:rPr>
              <a:t> or beA functionality in his Law Office Software 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- Lawyer connects to his mailbox and uploads the document. While doing the upload, the document is signed and encrypted. 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- When the upload has finished, the sender gets a receipt about the successful shipment 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- The Addressee get noticed that he received a</a:t>
            </a:r>
            <a:r>
              <a:rPr b="0" lang="de-DE" sz="2600" spc="-1" strike="noStrike">
                <a:latin typeface="Arial"/>
              </a:rPr>
              <a:t> document . He opens the website </a:t>
            </a:r>
            <a:r>
              <a:rPr b="0" lang="de-DE" sz="2600" spc="-1" strike="noStrike">
                <a:latin typeface="Arial"/>
                <a:hlinkClick r:id="rId2"/>
              </a:rPr>
              <a:t>http://bea-brak.de</a:t>
            </a:r>
            <a:r>
              <a:rPr b="0" lang="de-DE" sz="2600" spc="-1" strike="noStrike">
                <a:latin typeface="Arial"/>
              </a:rPr>
              <a:t> and connects to his mailbox. 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- Adressee downloads the document. He opens it with his signature card and verify the integrity of the document. 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- In case of absence from his office, the lawyer can give other persons access to his mailbox    </a:t>
            </a:r>
            <a:endParaRPr b="0" lang="de-DE" sz="2600" spc="-1" strike="noStrike"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2019-06-13T09:44:54Z</dcterms:created>
  <dc:creator/>
  <dc:description/>
  <dc:language>de-DE</dc:language>
  <cp:lastModifiedBy/>
  <dcterms:modified xsi:type="dcterms:W3CDTF">2019-06-13T13:58:58Z</dcterms:modified>
  <cp:revision>4</cp:revision>
  <dc:subject/>
  <dc:title>Bright Blue</dc:title>
</cp:coreProperties>
</file>